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19"/>
  </p:notesMasterIdLst>
  <p:sldIdLst>
    <p:sldId id="256" r:id="rId2"/>
    <p:sldId id="258" r:id="rId3"/>
    <p:sldId id="274" r:id="rId4"/>
    <p:sldId id="259" r:id="rId5"/>
    <p:sldId id="270" r:id="rId6"/>
    <p:sldId id="260" r:id="rId7"/>
    <p:sldId id="261" r:id="rId8"/>
    <p:sldId id="262" r:id="rId9"/>
    <p:sldId id="263" r:id="rId10"/>
    <p:sldId id="264" r:id="rId11"/>
    <p:sldId id="269" r:id="rId12"/>
    <p:sldId id="266" r:id="rId13"/>
    <p:sldId id="267" r:id="rId14"/>
    <p:sldId id="271" r:id="rId15"/>
    <p:sldId id="272" r:id="rId16"/>
    <p:sldId id="273" r:id="rId17"/>
    <p:sldId id="268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FEBA"/>
    <a:srgbClr val="BFFE90"/>
    <a:srgbClr val="293216"/>
    <a:srgbClr val="111509"/>
    <a:srgbClr val="181E0C"/>
    <a:srgbClr val="000000"/>
    <a:srgbClr val="FFFD63"/>
    <a:srgbClr val="FFD757"/>
    <a:srgbClr val="FFE269"/>
    <a:srgbClr val="0B0E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32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microsoft.com/office/2007/relationships/hdphoto" Target="../media/hdphoto3.wdp"/><Relationship Id="rId1" Type="http://schemas.openxmlformats.org/officeDocument/2006/relationships/image" Target="../media/image8.png"/><Relationship Id="rId6" Type="http://schemas.microsoft.com/office/2007/relationships/hdphoto" Target="../media/hdphoto5.wdp"/><Relationship Id="rId5" Type="http://schemas.openxmlformats.org/officeDocument/2006/relationships/image" Target="../media/image10.png"/><Relationship Id="rId4" Type="http://schemas.microsoft.com/office/2007/relationships/hdphoto" Target="../media/hdphoto4.wdp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microsoft.com/office/2007/relationships/hdphoto" Target="../media/hdphoto3.wdp"/><Relationship Id="rId1" Type="http://schemas.openxmlformats.org/officeDocument/2006/relationships/image" Target="../media/image8.png"/><Relationship Id="rId6" Type="http://schemas.microsoft.com/office/2007/relationships/hdphoto" Target="../media/hdphoto5.wdp"/><Relationship Id="rId5" Type="http://schemas.openxmlformats.org/officeDocument/2006/relationships/image" Target="../media/image10.png"/><Relationship Id="rId4" Type="http://schemas.microsoft.com/office/2007/relationships/hdphoto" Target="../media/hdphoto4.wdp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8D94588-4BC1-4BD5-B0CD-6533670A29F1}" type="doc">
      <dgm:prSet loTypeId="urn:microsoft.com/office/officeart/2005/8/layout/vList4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84E17DF3-CA44-4C15-AFF2-BF8F1311F03A}">
      <dgm:prSet phldrT="[Текст]" custT="1"/>
      <dgm:spPr>
        <a:noFill/>
        <a:ln>
          <a:solidFill>
            <a:schemeClr val="accent3">
              <a:lumMod val="50000"/>
            </a:schemeClr>
          </a:solidFill>
        </a:ln>
      </dgm:spPr>
      <dgm:t>
        <a:bodyPr/>
        <a:lstStyle/>
        <a:p>
          <a:r>
            <a:rPr lang="ru-RU" sz="2400" dirty="0" smtClean="0"/>
            <a:t>   </a:t>
          </a:r>
          <a:r>
            <a:rPr lang="ru-RU" sz="2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Массаж </a:t>
          </a:r>
          <a:r>
            <a:rPr lang="ru-RU" sz="2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 самомассаж пальцев рук</a:t>
          </a:r>
        </a:p>
        <a:p>
          <a:r>
            <a:rPr lang="ru-RU" sz="2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 Пальчиковая </a:t>
          </a:r>
          <a:r>
            <a:rPr lang="ru-RU" sz="2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гимнастика</a:t>
          </a:r>
        </a:p>
        <a:p>
          <a:r>
            <a:rPr lang="ru-RU" sz="2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 Пальчиковый </a:t>
          </a:r>
          <a:r>
            <a:rPr lang="ru-RU" sz="2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театр</a:t>
          </a:r>
          <a:endParaRPr lang="ru-RU" sz="2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ED37F06-DE2C-4BAD-8A11-BDA737CADAE1}" type="parTrans" cxnId="{23EB6A4C-26E7-4BFC-977C-0782CE2C3E0A}">
      <dgm:prSet/>
      <dgm:spPr/>
      <dgm:t>
        <a:bodyPr/>
        <a:lstStyle/>
        <a:p>
          <a:endParaRPr lang="ru-RU"/>
        </a:p>
      </dgm:t>
    </dgm:pt>
    <dgm:pt modelId="{E4B90220-A333-4D6D-8FB4-7B149923DD6D}" type="sibTrans" cxnId="{23EB6A4C-26E7-4BFC-977C-0782CE2C3E0A}">
      <dgm:prSet/>
      <dgm:spPr/>
      <dgm:t>
        <a:bodyPr/>
        <a:lstStyle/>
        <a:p>
          <a:endParaRPr lang="ru-RU"/>
        </a:p>
      </dgm:t>
    </dgm:pt>
    <dgm:pt modelId="{1EB9C476-4F44-4E26-9766-736364ECA48B}">
      <dgm:prSet phldrT="[Текст]" custT="1"/>
      <dgm:spPr>
        <a:noFill/>
        <a:ln>
          <a:solidFill>
            <a:schemeClr val="accent3">
              <a:lumMod val="50000"/>
            </a:schemeClr>
          </a:solidFill>
        </a:ln>
      </dgm:spPr>
      <dgm:t>
        <a:bodyPr/>
        <a:lstStyle/>
        <a:p>
          <a:r>
            <a:rPr lang="ru-RU" sz="2400" dirty="0" smtClean="0"/>
            <a:t>   </a:t>
          </a:r>
          <a:r>
            <a:rPr lang="ru-RU" sz="2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Игры </a:t>
          </a:r>
          <a:r>
            <a:rPr lang="ru-RU" sz="2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 конструктором мозаикой, </a:t>
          </a:r>
          <a:r>
            <a:rPr lang="ru-RU" sz="2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  </a:t>
          </a:r>
          <a:br>
            <a:rPr lang="ru-RU" sz="2500" dirty="0" smtClean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2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 счетными </a:t>
          </a:r>
          <a:r>
            <a:rPr lang="ru-RU" sz="2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палочками</a:t>
          </a:r>
        </a:p>
        <a:p>
          <a:r>
            <a:rPr lang="ru-RU" sz="2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 Сортировка </a:t>
          </a:r>
          <a:r>
            <a:rPr lang="ru-RU" sz="2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круп</a:t>
          </a:r>
          <a:endParaRPr lang="ru-RU" sz="2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D4208BC-BE20-498D-B500-2ACA7477DDCA}" type="parTrans" cxnId="{E8DD221B-83F0-4E5B-B8CE-67C7D9811930}">
      <dgm:prSet/>
      <dgm:spPr/>
      <dgm:t>
        <a:bodyPr/>
        <a:lstStyle/>
        <a:p>
          <a:endParaRPr lang="ru-RU"/>
        </a:p>
      </dgm:t>
    </dgm:pt>
    <dgm:pt modelId="{600CDBE8-D1B5-4A46-9A61-579C8C545483}" type="sibTrans" cxnId="{E8DD221B-83F0-4E5B-B8CE-67C7D9811930}">
      <dgm:prSet/>
      <dgm:spPr/>
      <dgm:t>
        <a:bodyPr/>
        <a:lstStyle/>
        <a:p>
          <a:endParaRPr lang="ru-RU"/>
        </a:p>
      </dgm:t>
    </dgm:pt>
    <dgm:pt modelId="{090ACFFE-4274-4705-AF49-E0B3B34C000F}">
      <dgm:prSet phldrT="[Текст]" custT="1"/>
      <dgm:spPr>
        <a:noFill/>
        <a:ln>
          <a:solidFill>
            <a:schemeClr val="accent3">
              <a:lumMod val="50000"/>
            </a:schemeClr>
          </a:solidFill>
        </a:ln>
      </dgm:spPr>
      <dgm:t>
        <a:bodyPr/>
        <a:lstStyle/>
        <a:p>
          <a:r>
            <a:rPr lang="ru-RU" sz="2400" dirty="0" smtClean="0"/>
            <a:t>   </a:t>
          </a:r>
          <a:r>
            <a:rPr lang="ru-RU" sz="2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Шнуровки</a:t>
          </a:r>
          <a:r>
            <a:rPr lang="ru-RU" sz="2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застежки</a:t>
          </a:r>
        </a:p>
        <a:p>
          <a:r>
            <a:rPr lang="ru-RU" sz="2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 Штриховки</a:t>
          </a:r>
          <a:r>
            <a:rPr lang="ru-RU" sz="2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обводки</a:t>
          </a:r>
          <a:endParaRPr lang="ru-RU" sz="2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9C64F8B-FC4F-4A75-A6FE-6411EB516601}" type="parTrans" cxnId="{BC6AA4DC-72EA-4793-AB79-B5FD879396CF}">
      <dgm:prSet/>
      <dgm:spPr/>
      <dgm:t>
        <a:bodyPr/>
        <a:lstStyle/>
        <a:p>
          <a:endParaRPr lang="ru-RU"/>
        </a:p>
      </dgm:t>
    </dgm:pt>
    <dgm:pt modelId="{B62EE5B9-FCE2-4031-B2D0-762263DAFF58}" type="sibTrans" cxnId="{BC6AA4DC-72EA-4793-AB79-B5FD879396CF}">
      <dgm:prSet/>
      <dgm:spPr/>
      <dgm:t>
        <a:bodyPr/>
        <a:lstStyle/>
        <a:p>
          <a:endParaRPr lang="ru-RU"/>
        </a:p>
      </dgm:t>
    </dgm:pt>
    <dgm:pt modelId="{538E078E-F8EB-4FFA-8041-A30B363F85D4}" type="pres">
      <dgm:prSet presAssocID="{88D94588-4BC1-4BD5-B0CD-6533670A29F1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42C86CB-4CC2-48E7-89C4-5B4D113BFCC5}" type="pres">
      <dgm:prSet presAssocID="{84E17DF3-CA44-4C15-AFF2-BF8F1311F03A}" presName="comp" presStyleCnt="0"/>
      <dgm:spPr/>
      <dgm:t>
        <a:bodyPr/>
        <a:lstStyle/>
        <a:p>
          <a:endParaRPr lang="ru-RU"/>
        </a:p>
      </dgm:t>
    </dgm:pt>
    <dgm:pt modelId="{AF7C5542-53B3-4204-8E19-D9BBA1094350}" type="pres">
      <dgm:prSet presAssocID="{84E17DF3-CA44-4C15-AFF2-BF8F1311F03A}" presName="box" presStyleLbl="node1" presStyleIdx="0" presStyleCnt="3"/>
      <dgm:spPr/>
      <dgm:t>
        <a:bodyPr/>
        <a:lstStyle/>
        <a:p>
          <a:endParaRPr lang="ru-RU"/>
        </a:p>
      </dgm:t>
    </dgm:pt>
    <dgm:pt modelId="{F815C276-1985-445A-9A00-F0027BC43450}" type="pres">
      <dgm:prSet presAssocID="{84E17DF3-CA44-4C15-AFF2-BF8F1311F03A}" presName="img" presStyleLbl="fgImgPlace1" presStyleIdx="0" presStyleCnt="3"/>
      <dgm:spPr>
        <a:blipFill rotWithShape="0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4686201F-EF70-4F4F-B3FE-FDD72636D6CB}" type="pres">
      <dgm:prSet presAssocID="{84E17DF3-CA44-4C15-AFF2-BF8F1311F03A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A18760-E022-4E0A-B755-05C4D74DAC71}" type="pres">
      <dgm:prSet presAssocID="{E4B90220-A333-4D6D-8FB4-7B149923DD6D}" presName="spacer" presStyleCnt="0"/>
      <dgm:spPr/>
      <dgm:t>
        <a:bodyPr/>
        <a:lstStyle/>
        <a:p>
          <a:endParaRPr lang="ru-RU"/>
        </a:p>
      </dgm:t>
    </dgm:pt>
    <dgm:pt modelId="{9E321E35-62CD-4B3F-8714-F822392F5E42}" type="pres">
      <dgm:prSet presAssocID="{1EB9C476-4F44-4E26-9766-736364ECA48B}" presName="comp" presStyleCnt="0"/>
      <dgm:spPr/>
      <dgm:t>
        <a:bodyPr/>
        <a:lstStyle/>
        <a:p>
          <a:endParaRPr lang="ru-RU"/>
        </a:p>
      </dgm:t>
    </dgm:pt>
    <dgm:pt modelId="{65ED69F4-1446-45ED-AB72-54D57C790792}" type="pres">
      <dgm:prSet presAssocID="{1EB9C476-4F44-4E26-9766-736364ECA48B}" presName="box" presStyleLbl="node1" presStyleIdx="1" presStyleCnt="3"/>
      <dgm:spPr/>
      <dgm:t>
        <a:bodyPr/>
        <a:lstStyle/>
        <a:p>
          <a:endParaRPr lang="ru-RU"/>
        </a:p>
      </dgm:t>
    </dgm:pt>
    <dgm:pt modelId="{3869CA45-C884-4B42-82D2-C56DD2D1734A}" type="pres">
      <dgm:prSet presAssocID="{1EB9C476-4F44-4E26-9766-736364ECA48B}" presName="img" presStyleLbl="fgImgPlace1" presStyleIdx="1" presStyleCnt="3"/>
      <dgm:spPr>
        <a:blipFill rotWithShape="0">
          <a:blip xmlns:r="http://schemas.openxmlformats.org/officeDocument/2006/relationships"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DAD1FBA6-2059-4A6C-A0C0-82C01756AC69}" type="pres">
      <dgm:prSet presAssocID="{1EB9C476-4F44-4E26-9766-736364ECA48B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D7FC7F-FA49-4686-871A-917EE0467ADA}" type="pres">
      <dgm:prSet presAssocID="{600CDBE8-D1B5-4A46-9A61-579C8C545483}" presName="spacer" presStyleCnt="0"/>
      <dgm:spPr/>
      <dgm:t>
        <a:bodyPr/>
        <a:lstStyle/>
        <a:p>
          <a:endParaRPr lang="ru-RU"/>
        </a:p>
      </dgm:t>
    </dgm:pt>
    <dgm:pt modelId="{66CA60B1-2FFB-46AC-AE55-828C24432EAD}" type="pres">
      <dgm:prSet presAssocID="{090ACFFE-4274-4705-AF49-E0B3B34C000F}" presName="comp" presStyleCnt="0"/>
      <dgm:spPr/>
      <dgm:t>
        <a:bodyPr/>
        <a:lstStyle/>
        <a:p>
          <a:endParaRPr lang="ru-RU"/>
        </a:p>
      </dgm:t>
    </dgm:pt>
    <dgm:pt modelId="{0304C7FC-499C-416A-8AEE-3972F9286E9A}" type="pres">
      <dgm:prSet presAssocID="{090ACFFE-4274-4705-AF49-E0B3B34C000F}" presName="box" presStyleLbl="node1" presStyleIdx="2" presStyleCnt="3"/>
      <dgm:spPr/>
      <dgm:t>
        <a:bodyPr/>
        <a:lstStyle/>
        <a:p>
          <a:endParaRPr lang="ru-RU"/>
        </a:p>
      </dgm:t>
    </dgm:pt>
    <dgm:pt modelId="{31AF1BD4-2A64-4A93-B55B-70789D7724F0}" type="pres">
      <dgm:prSet presAssocID="{090ACFFE-4274-4705-AF49-E0B3B34C000F}" presName="img" presStyleLbl="fgImgPlace1" presStyleIdx="2" presStyleCnt="3"/>
      <dgm:spPr>
        <a:blipFill rotWithShape="0">
          <a:blip xmlns:r="http://schemas.openxmlformats.org/officeDocument/2006/relationships"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8840DB34-2C53-45EB-84C0-73C7F22354DB}" type="pres">
      <dgm:prSet presAssocID="{090ACFFE-4274-4705-AF49-E0B3B34C000F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963AFBF-6AC0-4E0D-A619-1AA31BAE886F}" type="presOf" srcId="{090ACFFE-4274-4705-AF49-E0B3B34C000F}" destId="{0304C7FC-499C-416A-8AEE-3972F9286E9A}" srcOrd="0" destOrd="0" presId="urn:microsoft.com/office/officeart/2005/8/layout/vList4"/>
    <dgm:cxn modelId="{23EB6A4C-26E7-4BFC-977C-0782CE2C3E0A}" srcId="{88D94588-4BC1-4BD5-B0CD-6533670A29F1}" destId="{84E17DF3-CA44-4C15-AFF2-BF8F1311F03A}" srcOrd="0" destOrd="0" parTransId="{1ED37F06-DE2C-4BAD-8A11-BDA737CADAE1}" sibTransId="{E4B90220-A333-4D6D-8FB4-7B149923DD6D}"/>
    <dgm:cxn modelId="{BC6AA4DC-72EA-4793-AB79-B5FD879396CF}" srcId="{88D94588-4BC1-4BD5-B0CD-6533670A29F1}" destId="{090ACFFE-4274-4705-AF49-E0B3B34C000F}" srcOrd="2" destOrd="0" parTransId="{69C64F8B-FC4F-4A75-A6FE-6411EB516601}" sibTransId="{B62EE5B9-FCE2-4031-B2D0-762263DAFF58}"/>
    <dgm:cxn modelId="{D33551EB-F110-4F74-B0CC-639ACB2F2DE6}" type="presOf" srcId="{1EB9C476-4F44-4E26-9766-736364ECA48B}" destId="{65ED69F4-1446-45ED-AB72-54D57C790792}" srcOrd="0" destOrd="0" presId="urn:microsoft.com/office/officeart/2005/8/layout/vList4"/>
    <dgm:cxn modelId="{EF6864FD-5FE9-4D4C-B2AE-9EE261BC8E62}" type="presOf" srcId="{84E17DF3-CA44-4C15-AFF2-BF8F1311F03A}" destId="{AF7C5542-53B3-4204-8E19-D9BBA1094350}" srcOrd="0" destOrd="0" presId="urn:microsoft.com/office/officeart/2005/8/layout/vList4"/>
    <dgm:cxn modelId="{E8DD221B-83F0-4E5B-B8CE-67C7D9811930}" srcId="{88D94588-4BC1-4BD5-B0CD-6533670A29F1}" destId="{1EB9C476-4F44-4E26-9766-736364ECA48B}" srcOrd="1" destOrd="0" parTransId="{DD4208BC-BE20-498D-B500-2ACA7477DDCA}" sibTransId="{600CDBE8-D1B5-4A46-9A61-579C8C545483}"/>
    <dgm:cxn modelId="{CA99656B-8701-41AC-8D3A-BAC35EA2CD5E}" type="presOf" srcId="{88D94588-4BC1-4BD5-B0CD-6533670A29F1}" destId="{538E078E-F8EB-4FFA-8041-A30B363F85D4}" srcOrd="0" destOrd="0" presId="urn:microsoft.com/office/officeart/2005/8/layout/vList4"/>
    <dgm:cxn modelId="{EC782EF0-0659-4138-9E57-EA5101D8494B}" type="presOf" srcId="{1EB9C476-4F44-4E26-9766-736364ECA48B}" destId="{DAD1FBA6-2059-4A6C-A0C0-82C01756AC69}" srcOrd="1" destOrd="0" presId="urn:microsoft.com/office/officeart/2005/8/layout/vList4"/>
    <dgm:cxn modelId="{EF40D1AC-5A01-4ECD-9B08-2C01B18C858E}" type="presOf" srcId="{090ACFFE-4274-4705-AF49-E0B3B34C000F}" destId="{8840DB34-2C53-45EB-84C0-73C7F22354DB}" srcOrd="1" destOrd="0" presId="urn:microsoft.com/office/officeart/2005/8/layout/vList4"/>
    <dgm:cxn modelId="{7F6F1B6A-BAD1-41F3-BF50-EFF4F54D49E4}" type="presOf" srcId="{84E17DF3-CA44-4C15-AFF2-BF8F1311F03A}" destId="{4686201F-EF70-4F4F-B3FE-FDD72636D6CB}" srcOrd="1" destOrd="0" presId="urn:microsoft.com/office/officeart/2005/8/layout/vList4"/>
    <dgm:cxn modelId="{B3C08205-C739-493B-852D-59BF3767AC5E}" type="presParOf" srcId="{538E078E-F8EB-4FFA-8041-A30B363F85D4}" destId="{D42C86CB-4CC2-48E7-89C4-5B4D113BFCC5}" srcOrd="0" destOrd="0" presId="urn:microsoft.com/office/officeart/2005/8/layout/vList4"/>
    <dgm:cxn modelId="{0BF79AF2-B3A9-4AFF-8E02-3FC620BC0425}" type="presParOf" srcId="{D42C86CB-4CC2-48E7-89C4-5B4D113BFCC5}" destId="{AF7C5542-53B3-4204-8E19-D9BBA1094350}" srcOrd="0" destOrd="0" presId="urn:microsoft.com/office/officeart/2005/8/layout/vList4"/>
    <dgm:cxn modelId="{7824CC29-8DD8-41A4-B8D7-908731B84D29}" type="presParOf" srcId="{D42C86CB-4CC2-48E7-89C4-5B4D113BFCC5}" destId="{F815C276-1985-445A-9A00-F0027BC43450}" srcOrd="1" destOrd="0" presId="urn:microsoft.com/office/officeart/2005/8/layout/vList4"/>
    <dgm:cxn modelId="{C1D1A7D4-CB82-4FEF-BE0B-4019F97CB665}" type="presParOf" srcId="{D42C86CB-4CC2-48E7-89C4-5B4D113BFCC5}" destId="{4686201F-EF70-4F4F-B3FE-FDD72636D6CB}" srcOrd="2" destOrd="0" presId="urn:microsoft.com/office/officeart/2005/8/layout/vList4"/>
    <dgm:cxn modelId="{CC734AB2-6D19-487D-856B-1AA0EC68BE61}" type="presParOf" srcId="{538E078E-F8EB-4FFA-8041-A30B363F85D4}" destId="{51A18760-E022-4E0A-B755-05C4D74DAC71}" srcOrd="1" destOrd="0" presId="urn:microsoft.com/office/officeart/2005/8/layout/vList4"/>
    <dgm:cxn modelId="{67CB5798-59A1-41F1-8F2E-C9BBAE77657B}" type="presParOf" srcId="{538E078E-F8EB-4FFA-8041-A30B363F85D4}" destId="{9E321E35-62CD-4B3F-8714-F822392F5E42}" srcOrd="2" destOrd="0" presId="urn:microsoft.com/office/officeart/2005/8/layout/vList4"/>
    <dgm:cxn modelId="{76A75181-7F63-4A2D-8048-08D6A3383D59}" type="presParOf" srcId="{9E321E35-62CD-4B3F-8714-F822392F5E42}" destId="{65ED69F4-1446-45ED-AB72-54D57C790792}" srcOrd="0" destOrd="0" presId="urn:microsoft.com/office/officeart/2005/8/layout/vList4"/>
    <dgm:cxn modelId="{455281AB-7360-4755-9355-07524251EDAC}" type="presParOf" srcId="{9E321E35-62CD-4B3F-8714-F822392F5E42}" destId="{3869CA45-C884-4B42-82D2-C56DD2D1734A}" srcOrd="1" destOrd="0" presId="urn:microsoft.com/office/officeart/2005/8/layout/vList4"/>
    <dgm:cxn modelId="{C8CDE15E-F073-4621-BF4D-3EE9F3096B3E}" type="presParOf" srcId="{9E321E35-62CD-4B3F-8714-F822392F5E42}" destId="{DAD1FBA6-2059-4A6C-A0C0-82C01756AC69}" srcOrd="2" destOrd="0" presId="urn:microsoft.com/office/officeart/2005/8/layout/vList4"/>
    <dgm:cxn modelId="{F0946426-DC6F-4F01-9656-6774D35F6B84}" type="presParOf" srcId="{538E078E-F8EB-4FFA-8041-A30B363F85D4}" destId="{EAD7FC7F-FA49-4686-871A-917EE0467ADA}" srcOrd="3" destOrd="0" presId="urn:microsoft.com/office/officeart/2005/8/layout/vList4"/>
    <dgm:cxn modelId="{3A23A9C7-FA5A-435D-87FA-6828B85724BD}" type="presParOf" srcId="{538E078E-F8EB-4FFA-8041-A30B363F85D4}" destId="{66CA60B1-2FFB-46AC-AE55-828C24432EAD}" srcOrd="4" destOrd="0" presId="urn:microsoft.com/office/officeart/2005/8/layout/vList4"/>
    <dgm:cxn modelId="{B3D62EC9-0249-49C2-8811-A19DA65254BD}" type="presParOf" srcId="{66CA60B1-2FFB-46AC-AE55-828C24432EAD}" destId="{0304C7FC-499C-416A-8AEE-3972F9286E9A}" srcOrd="0" destOrd="0" presId="urn:microsoft.com/office/officeart/2005/8/layout/vList4"/>
    <dgm:cxn modelId="{15E9D731-15F0-47FE-8E34-1C7078999FC2}" type="presParOf" srcId="{66CA60B1-2FFB-46AC-AE55-828C24432EAD}" destId="{31AF1BD4-2A64-4A93-B55B-70789D7724F0}" srcOrd="1" destOrd="0" presId="urn:microsoft.com/office/officeart/2005/8/layout/vList4"/>
    <dgm:cxn modelId="{4B35E435-9EE4-4A4A-A56F-4AE70274BEAD}" type="presParOf" srcId="{66CA60B1-2FFB-46AC-AE55-828C24432EAD}" destId="{8840DB34-2C53-45EB-84C0-73C7F22354DB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7C5542-53B3-4204-8E19-D9BBA1094350}">
      <dsp:nvSpPr>
        <dsp:cNvPr id="0" name=""/>
        <dsp:cNvSpPr/>
      </dsp:nvSpPr>
      <dsp:spPr>
        <a:xfrm>
          <a:off x="0" y="0"/>
          <a:ext cx="7429552" cy="1384111"/>
        </a:xfrm>
        <a:prstGeom prst="roundRect">
          <a:avLst>
            <a:gd name="adj" fmla="val 10000"/>
          </a:avLst>
        </a:prstGeom>
        <a:noFill/>
        <a:ln>
          <a:solidFill>
            <a:schemeClr val="accent3">
              <a:lumMod val="50000"/>
            </a:schemeClr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   </a:t>
          </a:r>
          <a:r>
            <a:rPr lang="ru-RU" sz="2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Массаж </a:t>
          </a:r>
          <a:r>
            <a:rPr lang="ru-RU" sz="2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 самомассаж пальцев рук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 Пальчиковая </a:t>
          </a:r>
          <a:r>
            <a:rPr lang="ru-RU" sz="2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гимнастика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 Пальчиковый </a:t>
          </a:r>
          <a:r>
            <a:rPr lang="ru-RU" sz="2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театр</a:t>
          </a:r>
          <a:endParaRPr lang="ru-RU" sz="2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624321" y="0"/>
        <a:ext cx="5805230" cy="1384111"/>
      </dsp:txXfrm>
    </dsp:sp>
    <dsp:sp modelId="{F815C276-1985-445A-9A00-F0027BC43450}">
      <dsp:nvSpPr>
        <dsp:cNvPr id="0" name=""/>
        <dsp:cNvSpPr/>
      </dsp:nvSpPr>
      <dsp:spPr>
        <a:xfrm>
          <a:off x="138411" y="138411"/>
          <a:ext cx="1485910" cy="110728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5ED69F4-1446-45ED-AB72-54D57C790792}">
      <dsp:nvSpPr>
        <dsp:cNvPr id="0" name=""/>
        <dsp:cNvSpPr/>
      </dsp:nvSpPr>
      <dsp:spPr>
        <a:xfrm>
          <a:off x="0" y="1522522"/>
          <a:ext cx="7429552" cy="1384111"/>
        </a:xfrm>
        <a:prstGeom prst="roundRect">
          <a:avLst>
            <a:gd name="adj" fmla="val 10000"/>
          </a:avLst>
        </a:prstGeom>
        <a:noFill/>
        <a:ln>
          <a:solidFill>
            <a:schemeClr val="accent3">
              <a:lumMod val="50000"/>
            </a:schemeClr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   </a:t>
          </a:r>
          <a:r>
            <a:rPr lang="ru-RU" sz="2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Игры </a:t>
          </a:r>
          <a:r>
            <a:rPr lang="ru-RU" sz="2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 конструктором мозаикой, </a:t>
          </a:r>
          <a:r>
            <a:rPr lang="ru-RU" sz="2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  </a:t>
          </a:r>
          <a:br>
            <a:rPr lang="ru-RU" sz="2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2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 счетными </a:t>
          </a:r>
          <a:r>
            <a:rPr lang="ru-RU" sz="2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палочками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 Сортировка </a:t>
          </a:r>
          <a:r>
            <a:rPr lang="ru-RU" sz="2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круп</a:t>
          </a:r>
          <a:endParaRPr lang="ru-RU" sz="2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624321" y="1522522"/>
        <a:ext cx="5805230" cy="1384111"/>
      </dsp:txXfrm>
    </dsp:sp>
    <dsp:sp modelId="{3869CA45-C884-4B42-82D2-C56DD2D1734A}">
      <dsp:nvSpPr>
        <dsp:cNvPr id="0" name=""/>
        <dsp:cNvSpPr/>
      </dsp:nvSpPr>
      <dsp:spPr>
        <a:xfrm>
          <a:off x="138411" y="1660933"/>
          <a:ext cx="1485910" cy="110728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304C7FC-499C-416A-8AEE-3972F9286E9A}">
      <dsp:nvSpPr>
        <dsp:cNvPr id="0" name=""/>
        <dsp:cNvSpPr/>
      </dsp:nvSpPr>
      <dsp:spPr>
        <a:xfrm>
          <a:off x="0" y="3045044"/>
          <a:ext cx="7429552" cy="1384111"/>
        </a:xfrm>
        <a:prstGeom prst="roundRect">
          <a:avLst>
            <a:gd name="adj" fmla="val 10000"/>
          </a:avLst>
        </a:prstGeom>
        <a:noFill/>
        <a:ln>
          <a:solidFill>
            <a:schemeClr val="accent3">
              <a:lumMod val="50000"/>
            </a:schemeClr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   </a:t>
          </a:r>
          <a:r>
            <a:rPr lang="ru-RU" sz="2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Шнуровки</a:t>
          </a:r>
          <a:r>
            <a:rPr lang="ru-RU" sz="2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застежки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 Штриховки</a:t>
          </a:r>
          <a:r>
            <a:rPr lang="ru-RU" sz="2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обводки</a:t>
          </a:r>
          <a:endParaRPr lang="ru-RU" sz="2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624321" y="3045044"/>
        <a:ext cx="5805230" cy="1384111"/>
      </dsp:txXfrm>
    </dsp:sp>
    <dsp:sp modelId="{31AF1BD4-2A64-4A93-B55B-70789D7724F0}">
      <dsp:nvSpPr>
        <dsp:cNvPr id="0" name=""/>
        <dsp:cNvSpPr/>
      </dsp:nvSpPr>
      <dsp:spPr>
        <a:xfrm>
          <a:off x="138411" y="3183455"/>
          <a:ext cx="1485910" cy="110728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B9CCA4-1957-4357-BF83-9BE7B448795A}" type="datetimeFigureOut">
              <a:rPr lang="ru-RU" smtClean="0"/>
              <a:t>03.01.2024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8A633F-F8A8-4EDA-AFF1-CFF35A053A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0236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A633F-F8A8-4EDA-AFF1-CFF35A053AC7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3402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6" descr="post-279854-1298288370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00938" y="-428625"/>
            <a:ext cx="1643062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7" descr="post-279854-1298288370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14313"/>
            <a:ext cx="2357438" cy="207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8" descr="97e6b01896c7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0340000">
            <a:off x="-628650" y="-349250"/>
            <a:ext cx="3330575" cy="268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A7FFEDE-D7AE-476C-B583-1262FEBD92EE}" type="datetimeFigureOut">
              <a:rPr lang="ru-RU" smtClean="0"/>
              <a:pPr/>
              <a:t>03.01.2024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3EB027-2A52-4369-B320-7E2D85403F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A7FFEDE-D7AE-476C-B583-1262FEBD92EE}" type="datetimeFigureOut">
              <a:rPr lang="ru-RU" smtClean="0"/>
              <a:pPr/>
              <a:t>03.01.2024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3EB027-2A52-4369-B320-7E2D85403F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A7FFEDE-D7AE-476C-B583-1262FEBD92EE}" type="datetimeFigureOut">
              <a:rPr lang="ru-RU" smtClean="0"/>
              <a:pPr/>
              <a:t>03.01.2024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3EB027-2A52-4369-B320-7E2D85403F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A7FFEDE-D7AE-476C-B583-1262FEBD92EE}" type="datetimeFigureOut">
              <a:rPr lang="ru-RU" smtClean="0"/>
              <a:pPr/>
              <a:t>03.01.2024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3EB027-2A52-4369-B320-7E2D85403F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A7FFEDE-D7AE-476C-B583-1262FEBD92EE}" type="datetimeFigureOut">
              <a:rPr lang="ru-RU" smtClean="0"/>
              <a:pPr/>
              <a:t>03.01.2024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3EB027-2A52-4369-B320-7E2D85403F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A7FFEDE-D7AE-476C-B583-1262FEBD92EE}" type="datetimeFigureOut">
              <a:rPr lang="ru-RU" smtClean="0"/>
              <a:pPr/>
              <a:t>03.01.2024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3EB027-2A52-4369-B320-7E2D85403F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A7FFEDE-D7AE-476C-B583-1262FEBD92EE}" type="datetimeFigureOut">
              <a:rPr lang="ru-RU" smtClean="0"/>
              <a:pPr/>
              <a:t>03.01.2024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3EB027-2A52-4369-B320-7E2D85403F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A7FFEDE-D7AE-476C-B583-1262FEBD92EE}" type="datetimeFigureOut">
              <a:rPr lang="ru-RU" smtClean="0"/>
              <a:pPr/>
              <a:t>03.01.2024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3EB027-2A52-4369-B320-7E2D85403F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A7FFEDE-D7AE-476C-B583-1262FEBD92EE}" type="datetimeFigureOut">
              <a:rPr lang="ru-RU" smtClean="0"/>
              <a:pPr/>
              <a:t>03.01.2024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3EB027-2A52-4369-B320-7E2D85403F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A7FFEDE-D7AE-476C-B583-1262FEBD92EE}" type="datetimeFigureOut">
              <a:rPr lang="ru-RU" smtClean="0"/>
              <a:pPr/>
              <a:t>03.01.2024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3EB027-2A52-4369-B320-7E2D85403F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A7FFEDE-D7AE-476C-B583-1262FEBD92EE}" type="datetimeFigureOut">
              <a:rPr lang="ru-RU" smtClean="0"/>
              <a:pPr/>
              <a:t>03.01.2024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3EB027-2A52-4369-B320-7E2D85403F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1A7FFEDE-D7AE-476C-B583-1262FEBD92EE}" type="datetimeFigureOut">
              <a:rPr lang="ru-RU" smtClean="0"/>
              <a:pPr/>
              <a:t>03.01.2024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F23EB027-2A52-4369-B320-7E2D85403FD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Relationship Id="rId5" Type="http://schemas.microsoft.com/office/2007/relationships/hdphoto" Target="../media/hdphoto17.wdp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hdphoto" Target="../media/hdphoto18.wdp"/><Relationship Id="rId7" Type="http://schemas.microsoft.com/office/2007/relationships/hdphoto" Target="../media/hdphoto20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microsoft.com/office/2007/relationships/hdphoto" Target="../media/hdphoto19.wdp"/><Relationship Id="rId4" Type="http://schemas.openxmlformats.org/officeDocument/2006/relationships/image" Target="../media/image25.png"/><Relationship Id="rId9" Type="http://schemas.microsoft.com/office/2007/relationships/hdphoto" Target="../media/hdphoto21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5" Type="http://schemas.microsoft.com/office/2007/relationships/hdphoto" Target="../media/hdphoto24.wdp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microsoft.com/office/2007/relationships/hdphoto" Target="../media/hdphoto26.wdp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8.wdp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microsoft.com/office/2007/relationships/hdphoto" Target="../media/hdphoto30.wdp"/><Relationship Id="rId2" Type="http://schemas.openxmlformats.org/officeDocument/2006/relationships/slideLayout" Target="../slideLayouts/slideLayout6.xml"/><Relationship Id="rId1" Type="http://schemas.openxmlformats.org/officeDocument/2006/relationships/audio" Target="file:///C:\Users\&#1058;&#1077;&#1088;&#1077;&#1084;&#1086;&#1082;\Desktop\&#1078;&#1080;&#1074;&#1072;&#1077;&#1072;\&#1084;&#1091;&#1079;&#1099;&#1082;&#1072;%20&#1076;&#1083;&#1103;%20&#1079;&#1072;&#1085;&#1103;&#1090;&#1080;&#1081;\&#1076;&#1091;&#1096;&#1077;&#1074;&#1085;&#1072;&#1103;%20&#1084;&#1091;&#1079;&#1099;&#1082;&#1072;.mp3" TargetMode="External"/><Relationship Id="rId6" Type="http://schemas.openxmlformats.org/officeDocument/2006/relationships/image" Target="../media/image38.png"/><Relationship Id="rId5" Type="http://schemas.microsoft.com/office/2007/relationships/hdphoto" Target="../media/hdphoto29.wdp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1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11" Type="http://schemas.microsoft.com/office/2007/relationships/hdphoto" Target="../media/hdphoto11.wdp"/><Relationship Id="rId5" Type="http://schemas.microsoft.com/office/2007/relationships/hdphoto" Target="../media/hdphoto8.wdp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microsoft.com/office/2007/relationships/hdphoto" Target="../media/hdphoto10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7" Type="http://schemas.microsoft.com/office/2007/relationships/hdphoto" Target="../media/hdphoto1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microsoft.com/office/2007/relationships/hdphoto" Target="../media/hdphoto13.wdp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02160" y="1772816"/>
            <a:ext cx="5756176" cy="1368152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Развитие зрительно-моторной координации у старших дошкольников 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                      с 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нарушением зрения.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80511" y="4797152"/>
            <a:ext cx="5976664" cy="1368152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Георгиевская Анна Викторовна</a:t>
            </a:r>
          </a:p>
          <a:p>
            <a:pPr>
              <a:spcBef>
                <a:spcPts val="0"/>
              </a:spcBef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педагог-психолог </a:t>
            </a:r>
          </a:p>
          <a:p>
            <a:pPr>
              <a:spcBef>
                <a:spcPts val="0"/>
              </a:spcBef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МБДОУ г.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Мурманска №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 </a:t>
            </a:r>
          </a:p>
          <a:p>
            <a:r>
              <a:rPr lang="ru-RU" b="1" dirty="0"/>
              <a:t> </a:t>
            </a:r>
          </a:p>
          <a:p>
            <a:r>
              <a:rPr lang="ru-RU" dirty="0"/>
              <a:t> </a:t>
            </a:r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>
          <a:xfrm>
            <a:off x="1187624" y="4880574"/>
            <a:ext cx="7423893" cy="1447570"/>
          </a:xfr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400" dirty="0" smtClean="0">
                <a:ln w="1143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…..в </a:t>
            </a:r>
            <a:r>
              <a:rPr lang="ru-RU" sz="2400" dirty="0" smtClean="0">
                <a:ln w="1143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обведении контура предметов. Рисование </a:t>
            </a:r>
            <a:r>
              <a:rPr lang="ru-RU" sz="2400" dirty="0" smtClean="0">
                <a:ln w="1143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трафаретам</a:t>
            </a:r>
            <a:r>
              <a:rPr lang="ru-RU" sz="2400" dirty="0" smtClean="0">
                <a:ln w="1143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по клеткам (зрительные и слуховые диктанты), закрашивание контурных предметов ровными линиями и точками.</a:t>
            </a:r>
            <a:endParaRPr lang="ru-RU" sz="2400" dirty="0">
              <a:ln w="1143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1240584242_skanirovanie00110.jp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589" t="1471" r="1221" b="329"/>
          <a:stretch/>
        </p:blipFill>
        <p:spPr>
          <a:xfrm>
            <a:off x="1043608" y="1406824"/>
            <a:ext cx="2452265" cy="3323492"/>
          </a:xfrm>
          <a:prstGeom prst="rect">
            <a:avLst/>
          </a:prstGeom>
          <a:ln w="19050">
            <a:solidFill>
              <a:schemeClr val="accent3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1289577434_1.jpg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536" t="1693" r="1689" b="1237"/>
          <a:stretch/>
        </p:blipFill>
        <p:spPr>
          <a:xfrm>
            <a:off x="3923928" y="1406824"/>
            <a:ext cx="4863647" cy="3323492"/>
          </a:xfrm>
          <a:prstGeom prst="rect">
            <a:avLst/>
          </a:prstGeom>
          <a:ln w="19050">
            <a:solidFill>
              <a:schemeClr val="accent3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1792288" y="548680"/>
            <a:ext cx="388721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Упражнения…. </a:t>
            </a:r>
            <a:endParaRPr lang="ru-RU" sz="40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9707" y="404664"/>
            <a:ext cx="7560840" cy="720080"/>
          </a:xfr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r>
              <a:rPr lang="ru-RU" sz="4000" b="1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Штриховка….</a:t>
            </a:r>
            <a:endParaRPr lang="ru-RU" sz="4000" b="1" dirty="0" smtClean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1268932166_skanirovanie0027.jp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3985" r="4343" b="7143"/>
          <a:stretch/>
        </p:blipFill>
        <p:spPr>
          <a:xfrm>
            <a:off x="899593" y="4365104"/>
            <a:ext cx="3672407" cy="1383805"/>
          </a:xfrm>
          <a:prstGeom prst="rect">
            <a:avLst/>
          </a:prstGeom>
          <a:ln w="19050">
            <a:solidFill>
              <a:srgbClr val="111509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skanirovanie0006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00191" y="1280812"/>
            <a:ext cx="1728193" cy="2113951"/>
          </a:xfrm>
          <a:prstGeom prst="rect">
            <a:avLst/>
          </a:prstGeom>
          <a:ln w="19050">
            <a:solidFill>
              <a:srgbClr val="111509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1256837640_skanirovanie0028.jpg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9593" y="1312524"/>
            <a:ext cx="2364306" cy="2208261"/>
          </a:xfrm>
          <a:prstGeom prst="rect">
            <a:avLst/>
          </a:prstGeom>
          <a:ln w="19050">
            <a:solidFill>
              <a:srgbClr val="111509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1260723478_skanirovanie0036.jpg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01613" y="1340997"/>
            <a:ext cx="1560863" cy="2053766"/>
          </a:xfrm>
          <a:prstGeom prst="rect">
            <a:avLst/>
          </a:prstGeom>
          <a:ln w="19050">
            <a:solidFill>
              <a:srgbClr val="111509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4716016" y="3717032"/>
            <a:ext cx="3864531" cy="2308324"/>
          </a:xfrm>
          <a:prstGeom prst="rect">
            <a:avLst/>
          </a:prstGeom>
          <a:noFill/>
          <a:ln w="19050">
            <a:solidFill>
              <a:srgbClr val="111509"/>
            </a:solidFill>
          </a:ln>
        </p:spPr>
        <p:txBody>
          <a:bodyPr wrap="square">
            <a:spAutoFit/>
          </a:bodyPr>
          <a:lstStyle/>
          <a:p>
            <a:r>
              <a:rPr lang="ru-RU" sz="240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вертикальная, горизонтальная, наклонная, рисование «петелькой</a:t>
            </a:r>
            <a:r>
              <a:rPr lang="ru-RU" sz="2400" dirty="0" smtClean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» и </a:t>
            </a:r>
            <a:r>
              <a:rPr lang="ru-RU" sz="240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«штрихом» (упражнения выполняются только простым карандашом)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Изображение 025.jp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3608" y="1466150"/>
            <a:ext cx="3429024" cy="4572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Содержимое 2"/>
          <p:cNvSpPr>
            <a:spLocks noGrp="1"/>
          </p:cNvSpPr>
          <p:nvPr>
            <p:ph sz="half" idx="2"/>
          </p:nvPr>
        </p:nvSpPr>
        <p:spPr>
          <a:xfrm>
            <a:off x="5004048" y="2492896"/>
            <a:ext cx="3607692" cy="3456384"/>
          </a:xfrm>
          <a:noFill/>
          <a:ln w="19050">
            <a:solidFill>
              <a:srgbClr val="293216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r>
              <a:rPr lang="ru-RU" dirty="0" smtClean="0">
                <a:ln w="1143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фигур </a:t>
            </a:r>
            <a:r>
              <a:rPr lang="ru-RU" dirty="0" smtClean="0">
                <a:ln w="1143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r>
              <a:rPr lang="ru-RU" dirty="0" smtClean="0">
                <a:ln w="1143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счетных палочек</a:t>
            </a:r>
            <a:r>
              <a:rPr lang="ru-RU" dirty="0" smtClean="0">
                <a:ln w="1143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buNone/>
            </a:pPr>
            <a:r>
              <a:rPr lang="ru-RU" dirty="0" smtClean="0">
                <a:ln w="1143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 </a:t>
            </a:r>
            <a:r>
              <a:rPr lang="ru-RU" dirty="0" smtClean="0">
                <a:ln w="1143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образцу</a:t>
            </a:r>
          </a:p>
          <a:p>
            <a:pPr>
              <a:buFontTx/>
              <a:buChar char="-"/>
            </a:pPr>
            <a:r>
              <a:rPr lang="ru-RU" dirty="0" smtClean="0">
                <a:ln w="1143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самостоятельно.</a:t>
            </a:r>
          </a:p>
          <a:p>
            <a:pPr marL="0" indent="0">
              <a:buNone/>
            </a:pPr>
            <a:r>
              <a:rPr lang="ru-RU" dirty="0" smtClean="0">
                <a:ln w="1143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Конструирование                    и </a:t>
            </a:r>
            <a:r>
              <a:rPr lang="ru-RU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мозаикой, </a:t>
            </a:r>
            <a:r>
              <a:rPr lang="ru-RU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пазлами</a:t>
            </a:r>
            <a:r>
              <a:rPr lang="ru-RU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043608" y="476672"/>
            <a:ext cx="498566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Выкладывание </a:t>
            </a:r>
            <a:r>
              <a:rPr lang="ru-RU" sz="4400" b="1" dirty="0" smtClean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.…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Содержимое 8" descr="Детский сад №16 003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24700" y="3754200"/>
            <a:ext cx="3528392" cy="26462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90fdb4c9a7e6b1dbf9a842e24ed4a10f.jpg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1" r="1859" b="1589"/>
          <a:stretch/>
        </p:blipFill>
        <p:spPr>
          <a:xfrm>
            <a:off x="1115616" y="3727761"/>
            <a:ext cx="3528392" cy="2653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915669" y="404664"/>
            <a:ext cx="403527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Упражнения…</a:t>
            </a:r>
            <a:r>
              <a:rPr lang="ru-RU" b="1" dirty="0" smtClean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93384" y="1174105"/>
            <a:ext cx="7053991" cy="2246769"/>
          </a:xfrm>
          <a:prstGeom prst="rect">
            <a:avLst/>
          </a:prstGeom>
          <a:noFill/>
          <a:ln w="19050">
            <a:solidFill>
              <a:srgbClr val="293216"/>
            </a:solidFill>
          </a:ln>
        </p:spPr>
        <p:txBody>
          <a:bodyPr wrap="square">
            <a:spAutoFit/>
          </a:bodyPr>
          <a:lstStyle/>
          <a:p>
            <a:pPr marL="179388" lvl="0" indent="-163513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88900" algn="l"/>
                <a:tab pos="457200" algn="l"/>
              </a:tabLs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перемотка ниток;</a:t>
            </a:r>
          </a:p>
          <a:p>
            <a:pPr marL="179388" lvl="0" indent="-163513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88900" algn="l"/>
                <a:tab pos="457200" algn="l"/>
              </a:tabLs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завязывание  и 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развязывание узелков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marL="179388" lvl="0" indent="-163513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88900" algn="l"/>
                <a:tab pos="457200" algn="l"/>
              </a:tabLs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водные процедуры, переливание воды (мытье посуды, стирка кукольного белья);</a:t>
            </a:r>
          </a:p>
          <a:p>
            <a:pPr marL="179388" lvl="0" indent="-163513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88900" algn="l"/>
                <a:tab pos="457200" algn="l"/>
              </a:tabLs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разбор круп и т.д.</a:t>
            </a:r>
            <a:endParaRPr lang="ru-RU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Красивая анимация gif картинка для блога - Лес Волшебство Фэ…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005" t="1429" r="495" b="742"/>
          <a:stretch/>
        </p:blipFill>
        <p:spPr bwMode="auto">
          <a:xfrm>
            <a:off x="899592" y="1196752"/>
            <a:ext cx="7056784" cy="52565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607" name="Picture 7" descr="NokiaZone - Сайт для смартфонов Анимация для AnimSprait"/>
          <p:cNvPicPr>
            <a:picLocks noChangeAspect="1" noChangeArrowheads="1" noCrop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216961" y="1052736"/>
            <a:ext cx="2531503" cy="20959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667489" y="332656"/>
            <a:ext cx="819301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Передвижение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персонажей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триггер</a:t>
            </a:r>
            <a:endParaRPr lang="ru-RU" sz="2800" dirty="0"/>
          </a:p>
        </p:txBody>
      </p:sp>
      <p:pic>
        <p:nvPicPr>
          <p:cNvPr id="5" name="Picture 7" descr="NokiaZone - Сайт для смартфонов Анимация для AnimSprait"/>
          <p:cNvPicPr>
            <a:picLocks noChangeAspect="1" noChangeArrowheads="1" noCrop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131673" y="3044364"/>
            <a:ext cx="1265751" cy="10479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7" descr="NokiaZone - Сайт для смартфонов Анимация для AnimSprait"/>
          <p:cNvPicPr>
            <a:picLocks noChangeAspect="1" noChangeArrowheads="1" noCrop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907704" y="3476979"/>
            <a:ext cx="1265751" cy="10479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7" descr="NokiaZone - Сайт для смартфонов Анимация для AnimSprait"/>
          <p:cNvPicPr>
            <a:picLocks noChangeAspect="1" noChangeArrowheads="1" noCrop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563888" y="4293096"/>
            <a:ext cx="1265751" cy="10479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NokiaZone - Сайт для смартфонов Анимация для AnimSprait"/>
          <p:cNvPicPr>
            <a:picLocks noChangeAspect="1" noChangeArrowheads="1" noCrop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220072" y="4052894"/>
            <a:ext cx="1265751" cy="10479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7" descr="NokiaZone - Сайт для смартфонов Анимация для AnimSprait"/>
          <p:cNvPicPr>
            <a:picLocks noChangeAspect="1" noChangeArrowheads="1" noCrop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55576" y="1196752"/>
            <a:ext cx="2531503" cy="20959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 descr="Клипарты и фоны скачать бесплатно программу фильм Дизайн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27584" y="978365"/>
            <a:ext cx="7395972" cy="55469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585" name="Picture 9" descr="Скачать &quot;Самоучки. . Эффект бабочки&quot; бесплатно скачать &quot;Самоучки. . Эффект бабочки&quot;"/>
          <p:cNvPicPr>
            <a:picLocks noChangeAspect="1" noChangeArrowheads="1" noCrop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95536" y="4437112"/>
            <a:ext cx="2362200" cy="2222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755576" y="188640"/>
            <a:ext cx="819301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Передвижение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персонажей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триггер</a:t>
            </a:r>
            <a:endParaRPr lang="ru-RU" sz="2800" dirty="0"/>
          </a:p>
        </p:txBody>
      </p:sp>
      <p:pic>
        <p:nvPicPr>
          <p:cNvPr id="5" name="Picture 9" descr="Скачать &quot;Самоучки. . Эффект бабочки&quot; бесплатно скачать &quot;Самоучки. . Эффект бабочки&quot;"/>
          <p:cNvPicPr>
            <a:picLocks noChangeAspect="1" noChangeArrowheads="1" noCrop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1533414">
            <a:off x="5813638" y="1308015"/>
            <a:ext cx="1080120" cy="10162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9" descr="Скачать &quot;Самоучки. . Эффект бабочки&quot; бесплатно скачать &quot;Самоучки. . Эффект бабочки&quot;"/>
          <p:cNvPicPr>
            <a:picLocks noChangeAspect="1" noChangeArrowheads="1" noCrop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1156688">
            <a:off x="4540581" y="1751191"/>
            <a:ext cx="1080120" cy="10162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9" descr="Скачать &quot;Самоучки. . Эффект бабочки&quot; бесплатно скачать &quot;Самоучки. . Эффект бабочки&quot;"/>
          <p:cNvPicPr>
            <a:picLocks noChangeAspect="1" noChangeArrowheads="1" noCrop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1221112">
            <a:off x="3050581" y="2288961"/>
            <a:ext cx="1080120" cy="10162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9" descr="Скачать &quot;Самоучки. . Эффект бабочки&quot; бесплатно скачать &quot;Самоучки. . Эффект бабочки&quot;"/>
          <p:cNvPicPr>
            <a:picLocks noChangeAspect="1" noChangeArrowheads="1" noCrop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421875">
            <a:off x="1832654" y="3243733"/>
            <a:ext cx="1080120" cy="10162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9" descr="Скачать &quot;Самоучки. . Эффект бабочки&quot; бесплатно скачать &quot;Самоучки. . Эффект бабочки&quot;"/>
          <p:cNvPicPr>
            <a:picLocks noChangeAspect="1" noChangeArrowheads="1" noCrop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1785737">
            <a:off x="6900982" y="845981"/>
            <a:ext cx="1908659" cy="17957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душевная музык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7" descr="Равнина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55576" y="1340768"/>
            <a:ext cx="6943836" cy="5207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4037" name="Picture 5" descr="Гифки на прозрачном фоне &quot;Птички&quot; (кликабельно). Обсуждение …"/>
          <p:cNvPicPr>
            <a:picLocks noChangeAspect="1" noChangeArrowheads="1" noCrop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11560" y="908720"/>
            <a:ext cx="1800200" cy="18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Передвижение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персонажей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триггер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Гифки на прозрачном фоне &quot;Птички&quot; (кликабельно). Обсуждение …"/>
          <p:cNvPicPr>
            <a:picLocks noChangeAspect="1" noChangeArrowheads="1" noCrop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flipH="1">
            <a:off x="7281326" y="4869160"/>
            <a:ext cx="1440160" cy="1440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5" descr="Гифки на прозрачном фоне &quot;Птички&quot; (кликабельно). Обсуждение …"/>
          <p:cNvPicPr>
            <a:picLocks noChangeAspect="1" noChangeArrowheads="1" noCrop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691217" y="1808820"/>
            <a:ext cx="924010" cy="9240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5" descr="Гифки на прозрачном фоне &quot;Птички&quot; (кликабельно). Обсуждение …"/>
          <p:cNvPicPr>
            <a:picLocks noChangeAspect="1" noChangeArrowheads="1" noCrop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131576" y="2258401"/>
            <a:ext cx="924010" cy="9240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5" descr="Гифки на прозрачном фоне &quot;Птички&quot; (кликабельно). Обсуждение …"/>
          <p:cNvPicPr>
            <a:picLocks noChangeAspect="1" noChangeArrowheads="1" noCrop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313397" y="3645024"/>
            <a:ext cx="924010" cy="9240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5" descr="Гифки на прозрачном фоне &quot;Птички&quot; (кликабельно). Обсуждение …"/>
          <p:cNvPicPr>
            <a:picLocks noChangeAspect="1" noChangeArrowheads="1" noCrop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453489" y="2852936"/>
            <a:ext cx="924010" cy="9240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928662" y="571480"/>
            <a:ext cx="7715304" cy="2951758"/>
          </a:xfrm>
          <a:solidFill>
            <a:srgbClr val="DAFEBA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342900" indent="-342900" algn="l">
              <a:spcBef>
                <a:spcPct val="20000"/>
              </a:spcBef>
            </a:pPr>
            <a:r>
              <a:rPr lang="ru-RU" sz="26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</a:t>
            </a:r>
            <a:r>
              <a:rPr lang="ru-RU" sz="26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</a:t>
            </a:r>
            <a:r>
              <a:rPr lang="ru-RU" sz="2800" dirty="0" smtClean="0">
                <a:ln w="1143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2800" dirty="0" smtClean="0">
                <a:ln w="1143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подборе игровых упражнений следует</a:t>
            </a:r>
            <a:br>
              <a:rPr lang="ru-RU" sz="2800" dirty="0" smtClean="0">
                <a:ln w="1143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n w="1143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принимать во внимание такие принципы:</a:t>
            </a:r>
            <a:br>
              <a:rPr lang="ru-RU" sz="2800" dirty="0" smtClean="0">
                <a:ln w="1143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n w="1143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игровые упражнения должны приносить детям радость, а личностные отношения взрослого </a:t>
            </a:r>
            <a:r>
              <a:rPr lang="ru-RU" sz="2800" dirty="0" smtClean="0">
                <a:ln w="1143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и </a:t>
            </a:r>
            <a:r>
              <a:rPr lang="ru-RU" sz="2800" dirty="0" smtClean="0">
                <a:ln w="1143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ребенка строятся на основе доверия, взаимопонимания, доброжелательности.</a:t>
            </a:r>
            <a:endParaRPr lang="ru-RU" sz="2800" dirty="0">
              <a:ln w="1143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flomaster.top/uploads/posts/2022-08/1660692648_3-flomaster-club-p-ladoshki-kartinki-dlya-detei-krasivo-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789040"/>
            <a:ext cx="4536504" cy="2551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фотки\Работа\2012-2013\DSC019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998432" y="404664"/>
            <a:ext cx="3606015" cy="2704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4546848" cy="1570186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b="1" dirty="0" smtClean="0">
                <a:ln/>
                <a:solidFill>
                  <a:srgbClr val="18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  <a:endParaRPr lang="ru-RU" b="1" dirty="0">
              <a:ln/>
              <a:solidFill>
                <a:srgbClr val="181E0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755576" y="3126978"/>
            <a:ext cx="7920880" cy="3201219"/>
          </a:xfrm>
        </p:spPr>
        <p:txBody>
          <a:bodyPr/>
          <a:lstStyle/>
          <a:p>
            <a:r>
              <a:rPr lang="ru-RU" sz="280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развития мелкой моторики - один из показателей интеллектуальной готовности ребенка к школьному обучению. Обычно ребенок, имеющий высокий уровень развития мелкой моторики, умеет логически рассуждать, у него достаточно хорошо развиты память, мышление, внимание, связная </a:t>
            </a:r>
            <a:r>
              <a:rPr lang="ru-RU" sz="2800" dirty="0" smtClean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речь.</a:t>
            </a:r>
            <a:endParaRPr lang="ru-RU" sz="2800" dirty="0">
              <a:ln w="11430"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4909" y="908720"/>
            <a:ext cx="8424936" cy="1080120"/>
          </a:xfr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4000" b="1" dirty="0" smtClean="0">
                <a:ln w="11430"/>
                <a:solidFill>
                  <a:srgbClr val="18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зрительно-моторной координации и зрительно-моторной памяти у детей </a:t>
            </a:r>
            <a:r>
              <a:rPr lang="ru-RU" sz="4000" b="1" dirty="0" smtClean="0">
                <a:ln w="11430"/>
                <a:solidFill>
                  <a:srgbClr val="18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с </a:t>
            </a:r>
            <a:r>
              <a:rPr lang="ru-RU" sz="4000" b="1" dirty="0" smtClean="0">
                <a:ln w="11430"/>
                <a:solidFill>
                  <a:srgbClr val="181E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нарушением зрения</a:t>
            </a:r>
            <a:endParaRPr lang="ru-RU" sz="4000" b="1" dirty="0">
              <a:ln w="11430"/>
              <a:solidFill>
                <a:srgbClr val="181E0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4684132" y="3957161"/>
            <a:ext cx="3863079" cy="1090739"/>
            <a:chOff x="1734358" y="0"/>
            <a:chExt cx="3863079" cy="1090739"/>
          </a:xfrm>
          <a:scene3d>
            <a:camera prst="orthographicFront"/>
            <a:lightRig rig="flat" dir="t"/>
          </a:scene3d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1734358" y="0"/>
              <a:ext cx="3863079" cy="1090739"/>
            </a:xfrm>
            <a:prstGeom prst="roundRect">
              <a:avLst/>
            </a:prstGeom>
            <a:solidFill>
              <a:srgbClr val="BFFE90"/>
            </a:solidFill>
            <a:ln>
              <a:solidFill>
                <a:srgbClr val="0B0E06"/>
              </a:solidFill>
            </a:ln>
            <a:sp3d prstMaterial="dkEdge">
              <a:bevelT w="8200" h="38100"/>
            </a:sp3d>
          </p:spPr>
          <p:style>
            <a:lnRef idx="0">
              <a:scrgbClr r="0" g="0" b="0"/>
            </a:lnRef>
            <a:fillRef idx="2">
              <a:scrgbClr r="0" g="0" b="0"/>
            </a:fillRef>
            <a:effectRef idx="1">
              <a:schemeClr val="accent5">
                <a:hueOff val="-2483469"/>
                <a:satOff val="9953"/>
                <a:lumOff val="2157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7" name="Скругленный прямоугольник 4"/>
            <p:cNvSpPr txBox="1"/>
            <p:nvPr/>
          </p:nvSpPr>
          <p:spPr>
            <a:xfrm>
              <a:off x="1787603" y="53245"/>
              <a:ext cx="3756589" cy="98424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Частые возвратные движения глаз;</a:t>
              </a:r>
              <a:endParaRPr lang="ru-RU" sz="28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Скругленный прямоугольник 8"/>
          <p:cNvSpPr/>
          <p:nvPr/>
        </p:nvSpPr>
        <p:spPr>
          <a:xfrm>
            <a:off x="4717950" y="5195637"/>
            <a:ext cx="3776016" cy="1204886"/>
          </a:xfrm>
          <a:prstGeom prst="roundRect">
            <a:avLst/>
          </a:prstGeom>
          <a:solidFill>
            <a:srgbClr val="BFFE90"/>
          </a:solidFill>
          <a:ln>
            <a:solidFill>
              <a:srgbClr val="0B0E06"/>
            </a:solidFill>
          </a:ln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sp>
      <p:grpSp>
        <p:nvGrpSpPr>
          <p:cNvPr id="11" name="Группа 10"/>
          <p:cNvGrpSpPr/>
          <p:nvPr/>
        </p:nvGrpSpPr>
        <p:grpSpPr>
          <a:xfrm>
            <a:off x="922632" y="2971709"/>
            <a:ext cx="3024336" cy="1585430"/>
            <a:chOff x="2304251" y="216029"/>
            <a:chExt cx="2020634" cy="1585430"/>
          </a:xfrm>
          <a:scene3d>
            <a:camera prst="orthographicFront"/>
            <a:lightRig rig="flat" dir="t"/>
          </a:scene3d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2304251" y="216029"/>
              <a:ext cx="2020634" cy="1585430"/>
            </a:xfrm>
            <a:prstGeom prst="roundRect">
              <a:avLst/>
            </a:prstGeom>
            <a:solidFill>
              <a:srgbClr val="BFFE90"/>
            </a:solidFill>
            <a:ln>
              <a:solidFill>
                <a:srgbClr val="0B0E06"/>
              </a:solidFill>
            </a:ln>
            <a:sp3d prstMaterial="dkEdge">
              <a:bevelT w="8200" h="38100"/>
            </a:sp3d>
          </p:spPr>
          <p:style>
            <a:lnRef idx="0">
              <a:scrgbClr r="0" g="0" b="0"/>
            </a:lnRef>
            <a:fillRef idx="2">
              <a:scrgbClr r="0" g="0" b="0"/>
            </a:fillRef>
            <a:effectRef idx="1">
              <a:schemeClr val="accent5">
                <a:hueOff val="-9933876"/>
                <a:satOff val="39811"/>
                <a:lumOff val="8628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3" name="Скругленный прямоугольник 4"/>
            <p:cNvSpPr txBox="1"/>
            <p:nvPr/>
          </p:nvSpPr>
          <p:spPr>
            <a:xfrm>
              <a:off x="2381645" y="293423"/>
              <a:ext cx="1865846" cy="143064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«Рваное» резание ножницами и др.</a:t>
              </a:r>
              <a:r>
                <a:rPr lang="ru-RU" sz="5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ru-RU" sz="5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6425606" y="2694870"/>
            <a:ext cx="2013379" cy="1124444"/>
            <a:chOff x="5493288" y="183682"/>
            <a:chExt cx="2013379" cy="1579737"/>
          </a:xfrm>
          <a:scene3d>
            <a:camera prst="orthographicFront"/>
            <a:lightRig rig="flat" dir="t"/>
          </a:scene3d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5493288" y="183682"/>
              <a:ext cx="2013379" cy="1579737"/>
            </a:xfrm>
            <a:prstGeom prst="roundRect">
              <a:avLst/>
            </a:prstGeom>
            <a:solidFill>
              <a:srgbClr val="BFFE90"/>
            </a:solidFill>
            <a:ln>
              <a:solidFill>
                <a:srgbClr val="0B0E06"/>
              </a:solidFill>
            </a:ln>
            <a:sp3d prstMaterial="dkEdge">
              <a:bevelT w="8200" h="38100"/>
            </a:sp3d>
          </p:spPr>
          <p:style>
            <a:lnRef idx="0">
              <a:scrgbClr r="0" g="0" b="0"/>
            </a:lnRef>
            <a:fillRef idx="2">
              <a:scrgbClr r="0" g="0" b="0"/>
            </a:fillRef>
            <a:effectRef idx="1">
              <a:schemeClr val="accent5">
                <a:hueOff val="-9933876"/>
                <a:satOff val="39811"/>
                <a:lumOff val="8628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9" name="Скругленный прямоугольник 4"/>
            <p:cNvSpPr txBox="1"/>
            <p:nvPr/>
          </p:nvSpPr>
          <p:spPr>
            <a:xfrm>
              <a:off x="5493288" y="260798"/>
              <a:ext cx="1859147" cy="142550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Тремор;</a:t>
              </a:r>
              <a:endParaRPr lang="ru-RU" sz="24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967785" y="5321026"/>
            <a:ext cx="327634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Снижен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зрительный</a:t>
            </a: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контроль;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917123" y="4706518"/>
            <a:ext cx="3570419" cy="1694005"/>
          </a:xfrm>
          <a:prstGeom prst="roundRect">
            <a:avLst/>
          </a:prstGeom>
          <a:solidFill>
            <a:srgbClr val="BFFE90"/>
          </a:solidFill>
          <a:ln>
            <a:solidFill>
              <a:srgbClr val="0B0E06"/>
            </a:solidFill>
          </a:ln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rgbClr r="0" g="0" b="0"/>
          </a:lnRef>
          <a:fillRef idx="2">
            <a:scrgbClr r="0" g="0" b="0"/>
          </a:fillRef>
          <a:effectRef idx="1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</p:sp>
      <p:sp>
        <p:nvSpPr>
          <p:cNvPr id="25" name="Прямоугольник 24"/>
          <p:cNvSpPr/>
          <p:nvPr/>
        </p:nvSpPr>
        <p:spPr>
          <a:xfrm>
            <a:off x="1154160" y="4831232"/>
            <a:ext cx="3096344" cy="1255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Трудность удержания в поле зрения ориентира;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85786" y="3861048"/>
            <a:ext cx="7786742" cy="2524270"/>
          </a:xfrm>
          <a:noFill/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spcBef>
                <a:spcPct val="0"/>
              </a:spcBef>
            </a:pPr>
            <a:r>
              <a:rPr lang="ru-RU" sz="250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 должны понять: чтобы заинтересовать ребенка и помочь ему овладеть новой информацией, нужно превратить обучение в игру, не отступать, если задания покажется трудными, не забывать хвалить ребенка, но для этого следует знать основные пути ее развития и совершенствования.</a:t>
            </a:r>
            <a:endParaRPr lang="ru-RU" sz="250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 descr="F:\фотки\Работа\МБДОУ № 82 дети\2010-2014\моё открытое занятие 2012\DSC068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9514" t="23843" r="10069" b="18055"/>
          <a:stretch>
            <a:fillRect/>
          </a:stretch>
        </p:blipFill>
        <p:spPr bwMode="auto">
          <a:xfrm>
            <a:off x="2500298" y="571480"/>
            <a:ext cx="4357718" cy="3143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92696"/>
            <a:ext cx="8496944" cy="1080120"/>
          </a:xfr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4000" b="1" dirty="0" smtClean="0">
                <a:ln w="1143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развития </a:t>
            </a:r>
            <a:br>
              <a:rPr lang="ru-RU" sz="4000" b="1" dirty="0" smtClean="0">
                <a:ln w="1143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ln w="1143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зрительно-моторной   координации</a:t>
            </a:r>
            <a:endParaRPr lang="ru-RU" sz="4000" b="1" dirty="0">
              <a:ln w="1143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752065003"/>
              </p:ext>
            </p:extLst>
          </p:nvPr>
        </p:nvGraphicFramePr>
        <p:xfrm>
          <a:off x="1071538" y="1928802"/>
          <a:ext cx="7429552" cy="44291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1043608" y="620688"/>
            <a:ext cx="7632848" cy="1714512"/>
          </a:xfrm>
          <a:noFill/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spcBef>
                <a:spcPct val="0"/>
              </a:spcBef>
              <a:buNone/>
            </a:pPr>
            <a:r>
              <a:rPr lang="ru-RU" sz="2500" dirty="0" smtClean="0">
                <a:ln w="11430"/>
                <a:solidFill>
                  <a:schemeClr val="tx1"/>
                </a:solidFill>
              </a:rPr>
              <a:t>    </a:t>
            </a:r>
            <a:r>
              <a:rPr lang="ru-RU" dirty="0" smtClean="0">
                <a:ln w="1143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Ежедневный </a:t>
            </a:r>
            <a:r>
              <a:rPr lang="ru-RU" dirty="0" smtClean="0">
                <a:ln w="1143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тщательный массаж кистей рук: </a:t>
            </a:r>
            <a:r>
              <a:rPr lang="ru-RU" dirty="0" smtClean="0">
                <a:ln w="1143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мягкие массирующие </a:t>
            </a:r>
            <a:r>
              <a:rPr lang="ru-RU" dirty="0" smtClean="0">
                <a:ln w="1143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движения и разминания </a:t>
            </a:r>
            <a:r>
              <a:rPr lang="ru-RU" dirty="0" smtClean="0">
                <a:ln w="1143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каждого пальчика</a:t>
            </a:r>
            <a:r>
              <a:rPr lang="ru-RU" dirty="0" smtClean="0">
                <a:ln w="1143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ладошки, наружной стороны кисти, а </a:t>
            </a:r>
            <a:r>
              <a:rPr lang="ru-RU" dirty="0" smtClean="0">
                <a:ln w="1143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также предплечья</a:t>
            </a:r>
            <a:r>
              <a:rPr lang="ru-RU" dirty="0" smtClean="0">
                <a:ln w="1143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4098" name="Picture 2" descr="F:\фотки\Работа\МБДОУ № 82 дети\дети\IMG_167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972703" y="2636913"/>
            <a:ext cx="5508613" cy="3672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99592" y="980728"/>
            <a:ext cx="7632848" cy="1008112"/>
          </a:xfr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342900" indent="-342900"/>
            <a:r>
              <a:rPr lang="ru-RU" sz="4000" b="1" dirty="0" smtClean="0">
                <a:ln w="1143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Ежедневная </a:t>
            </a:r>
            <a:r>
              <a:rPr lang="ru-RU" sz="4000" b="1" dirty="0" smtClean="0">
                <a:ln w="1143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пальчиковая гимнастика </a:t>
            </a:r>
            <a:r>
              <a:rPr lang="ru-RU" sz="4000" b="1" dirty="0" smtClean="0">
                <a:ln w="1143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4000" b="1" dirty="0" smtClean="0">
                <a:ln w="1143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пальчиковые игры </a:t>
            </a:r>
            <a:r>
              <a:rPr lang="ru-RU" sz="4000" b="1" dirty="0" smtClean="0">
                <a:ln w="1143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 </a:t>
            </a:r>
            <a:r>
              <a:rPr lang="ru-RU" sz="4000" b="1" dirty="0" smtClean="0">
                <a:ln w="1143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стихами, скороговорками</a:t>
            </a:r>
            <a:endParaRPr lang="ru-RU" sz="4000" b="1" dirty="0">
              <a:ln w="1143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Содержимое 4" descr="2.jp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t="2918" b="3709"/>
          <a:stretch>
            <a:fillRect/>
          </a:stretch>
        </p:blipFill>
        <p:spPr>
          <a:xfrm>
            <a:off x="1996713" y="4104241"/>
            <a:ext cx="1584176" cy="2286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8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3965" y="1582845"/>
            <a:ext cx="1512168" cy="2336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14.jpg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27377" y="1606128"/>
            <a:ext cx="1519436" cy="23482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18.jpg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01094" y="2761020"/>
            <a:ext cx="1728192" cy="24898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21.jpg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t="4844" r="4271" b="3547"/>
          <a:stretch/>
        </p:blipFill>
        <p:spPr>
          <a:xfrm>
            <a:off x="5749491" y="4102615"/>
            <a:ext cx="1546806" cy="22876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20688"/>
            <a:ext cx="8243030" cy="1224136"/>
          </a:xfr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4000" b="1" dirty="0" smtClean="0">
                <a:ln w="11430"/>
                <a:solidFill>
                  <a:srgbClr val="002060"/>
                </a:solidFill>
              </a:rPr>
              <a:t/>
            </a:r>
            <a:br>
              <a:rPr lang="ru-RU" sz="4000" b="1" dirty="0" smtClean="0">
                <a:ln w="11430"/>
                <a:solidFill>
                  <a:srgbClr val="002060"/>
                </a:solidFill>
              </a:rPr>
            </a:br>
            <a:r>
              <a:rPr lang="ru-RU" sz="4000" b="1" dirty="0" smtClean="0">
                <a:ln w="1143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</a:t>
            </a:r>
            <a:r>
              <a:rPr lang="ru-RU" sz="4000" b="1" dirty="0" smtClean="0">
                <a:ln w="1143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предметами</a:t>
            </a:r>
            <a:br>
              <a:rPr lang="ru-RU" sz="4000" b="1" dirty="0" smtClean="0">
                <a:ln w="1143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ln w="1143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материалом</a:t>
            </a:r>
            <a:br>
              <a:rPr lang="ru-RU" sz="4000" b="1" dirty="0" smtClean="0">
                <a:ln w="1143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n w="1143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(ножницы, пластилин, конструктор, прищепки, бусины, крупы и др.)</a:t>
            </a:r>
            <a:br>
              <a:rPr lang="ru-RU" sz="2800" dirty="0" smtClean="0">
                <a:ln w="1143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ln w="1143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Изображение 012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3608" y="2369055"/>
            <a:ext cx="2753713" cy="20652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Изображение 004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96136" y="2392338"/>
            <a:ext cx="2722669" cy="2042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Изображение 032.jpg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91880" y="4437697"/>
            <a:ext cx="2722669" cy="2042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5087" y="476672"/>
            <a:ext cx="7776864" cy="1000132"/>
          </a:xfr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3200" dirty="0" smtClean="0"/>
              <a:t>  </a:t>
            </a:r>
            <a:br>
              <a:rPr lang="ru-RU" sz="3200" dirty="0" smtClean="0"/>
            </a:br>
            <a:r>
              <a:rPr lang="ru-RU" sz="36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b="1" dirty="0" smtClean="0">
                <a:ln w="1143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Теневой и пальчиковый </a:t>
            </a:r>
            <a:r>
              <a:rPr lang="ru-RU" b="1" dirty="0" smtClean="0">
                <a:ln w="1143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</a:t>
            </a:r>
            <a:r>
              <a:rPr lang="ru-RU" sz="36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sz="36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ru-RU" sz="36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" name="Рисунок 2" descr="77808657_4580737_maind042485ea3e9fc84363ccfcc5e853bfd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11511" y="2132856"/>
            <a:ext cx="3960440" cy="29703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x_1b3f13ae.jpg"/>
          <p:cNvPicPr>
            <a:picLocks noChangeAspect="1"/>
          </p:cNvPicPr>
          <p:nvPr/>
        </p:nvPicPr>
        <p:blipFill rotWithShape="1">
          <a:blip r:embed="rId4" cstate="print"/>
          <a:srcRect l="4850" t="5310" r="5488" b="5560"/>
          <a:stretch/>
        </p:blipFill>
        <p:spPr>
          <a:xfrm>
            <a:off x="895087" y="2065859"/>
            <a:ext cx="3634331" cy="3104324"/>
          </a:xfrm>
          <a:prstGeom prst="rect">
            <a:avLst/>
          </a:prstGeom>
          <a:ln w="19050">
            <a:solidFill>
              <a:schemeClr val="accent3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Шаблон для начальной школы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 для начальной школы</Template>
  <TotalTime>637</TotalTime>
  <Words>322</Words>
  <Application>Microsoft Office PowerPoint</Application>
  <PresentationFormat>Экран (4:3)</PresentationFormat>
  <Paragraphs>48</Paragraphs>
  <Slides>17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Arial</vt:lpstr>
      <vt:lpstr>Calibri</vt:lpstr>
      <vt:lpstr>Times New Roman</vt:lpstr>
      <vt:lpstr>Шаблон для начальной школы</vt:lpstr>
      <vt:lpstr>Развитие зрительно-моторной координации у старших дошкольников                                 с нарушением зрения.</vt:lpstr>
      <vt:lpstr>Актуальность</vt:lpstr>
      <vt:lpstr>Особенности зрительно-моторной координации и зрительно-моторной памяти у детей                                    с нарушением зрения</vt:lpstr>
      <vt:lpstr>Презентация PowerPoint</vt:lpstr>
      <vt:lpstr>Средства развития   зрительно-моторной   координации</vt:lpstr>
      <vt:lpstr>Презентация PowerPoint</vt:lpstr>
      <vt:lpstr>Ежедневная пальчиковая гимнастика и пальчиковые игры со стихами, скороговорками</vt:lpstr>
      <vt:lpstr> Работа с предметами и материалом (ножницы, пластилин, конструктор, прищепки, бусины, крупы и др.) </vt:lpstr>
      <vt:lpstr>    Теневой и пальчиковый театр </vt:lpstr>
      <vt:lpstr>              </vt:lpstr>
      <vt:lpstr>Штриховка….</vt:lpstr>
      <vt:lpstr>Презентация PowerPoint</vt:lpstr>
      <vt:lpstr>Презентация PowerPoint</vt:lpstr>
      <vt:lpstr>Презентация PowerPoint</vt:lpstr>
      <vt:lpstr>Презентация PowerPoint</vt:lpstr>
      <vt:lpstr>Передвижение персонажей триггер</vt:lpstr>
      <vt:lpstr>          При подборе игровых упражнений следует принимать во внимание такие принципы: игровые упражнения должны приносить детям радость, а личностные отношения взрослого                  и ребенка строятся на основе доверия, взаимопонимания, доброжелательности.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Развитие зрительно-моторной координации у дошкольников с нарушением зрения.</dc:title>
  <dc:creator>1</dc:creator>
  <cp:lastModifiedBy>User</cp:lastModifiedBy>
  <cp:revision>58</cp:revision>
  <dcterms:created xsi:type="dcterms:W3CDTF">2012-01-25T18:03:59Z</dcterms:created>
  <dcterms:modified xsi:type="dcterms:W3CDTF">2024-01-03T20:44:11Z</dcterms:modified>
</cp:coreProperties>
</file>