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56" r:id="rId2"/>
    <p:sldId id="273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4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0448"/>
    <a:srgbClr val="281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8" autoAdjust="0"/>
    <p:restoredTop sz="94291" autoAdjust="0"/>
  </p:normalViewPr>
  <p:slideViewPr>
    <p:cSldViewPr snapToGrid="0">
      <p:cViewPr varScale="1">
        <p:scale>
          <a:sx n="84" d="100"/>
          <a:sy n="84" d="100"/>
        </p:scale>
        <p:origin x="26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08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373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04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239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44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65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226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20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57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02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68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A5706-FA0C-424F-AB36-5E2F1B86343F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EE4DDBD-0754-46AF-A5A5-8EFBA574822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90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raznoe/2016/11/14/maketirovanie-v-detskom-sadu" TargetMode="External"/><Relationship Id="rId2" Type="http://schemas.openxmlformats.org/officeDocument/2006/relationships/hyperlink" Target="https://nsportal.ru/detskiy-sad/okruzhayushchiy-mir/2020/09/30/master-klass-ispolzovanie-tehnologii-maketirovaniya-pr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sportal.ru/detskiy-sad/raznoe/2017/05/17/sovremennye-tehnologii-organizatsii-pedagogicheskogo-protsessa-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9A6B1-41A2-D5A6-723F-45E6287CE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0432" y="804672"/>
            <a:ext cx="10387584" cy="2685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Технология </a:t>
            </a:r>
            <a:r>
              <a:rPr lang="ru-RU" sz="4400" b="1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</a:br>
            <a:r>
              <a:rPr lang="ru-RU" sz="4400" b="1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макетирования 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в ДОО </a:t>
            </a:r>
            <a:r>
              <a:rPr lang="ru-RU" sz="4400" b="1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</a:br>
            <a:r>
              <a:rPr lang="ru-RU" sz="4400" b="1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как 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инновационная форма образовательного пространства</a:t>
            </a:r>
            <a:endParaRPr lang="ru-RU" sz="17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665CB-B08C-2687-80C0-77B6613C3EDB}"/>
              </a:ext>
            </a:extLst>
          </p:cNvPr>
          <p:cNvSpPr txBox="1"/>
          <p:nvPr/>
        </p:nvSpPr>
        <p:spPr>
          <a:xfrm>
            <a:off x="2848303" y="6178478"/>
            <a:ext cx="960639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Костенко 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О.М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. воспитатель 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МБДОУ г. Мурманска №41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5D53C2-BF8F-D7BB-01EB-3DBD03C14B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58" y="3553681"/>
            <a:ext cx="1932614" cy="25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23E532-D759-990E-5F94-A3C3978D9B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48" y="3545911"/>
            <a:ext cx="3430801" cy="2576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907376-7299-95BE-2B64-82C1D91D00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3" y="3545911"/>
            <a:ext cx="3425126" cy="256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16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CAC29-2926-8F2E-A860-9B5EC94F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832" y="1271813"/>
            <a:ext cx="9875520" cy="632191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Напольный макет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74B788-D633-24E1-0736-B9AD6CA63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" y="1911096"/>
            <a:ext cx="5615692" cy="4211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55EBE7-E053-F74B-0399-AA856BD94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207" y="1957957"/>
            <a:ext cx="3123681" cy="416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653E7-5E2B-85D0-DDFD-36663AF64A57}"/>
              </a:ext>
            </a:extLst>
          </p:cNvPr>
          <p:cNvSpPr txBox="1"/>
          <p:nvPr/>
        </p:nvSpPr>
        <p:spPr>
          <a:xfrm>
            <a:off x="5703612" y="2529103"/>
            <a:ext cx="39158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Используется при оформлении зала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5919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BAF87-38FC-6454-B965-35F7C63D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489" y="1266133"/>
            <a:ext cx="6778391" cy="676967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Настольный макет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59ADE9-A661-FF88-1B0A-A634DDD7A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23">
            <a:off x="8350042" y="1240486"/>
            <a:ext cx="3468624" cy="459860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A742C7-BAC1-447E-3DDF-22A147B7AF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8" y="2464363"/>
            <a:ext cx="4854983" cy="364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04E8F2-2EC5-6B31-D7CB-40D5AB37312C}"/>
              </a:ext>
            </a:extLst>
          </p:cNvPr>
          <p:cNvSpPr txBox="1"/>
          <p:nvPr/>
        </p:nvSpPr>
        <p:spPr>
          <a:xfrm>
            <a:off x="5184735" y="1965064"/>
            <a:ext cx="31768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обыгрывания темы ситуации за столом (подгрупповое, индивидуальное)</a:t>
            </a:r>
          </a:p>
        </p:txBody>
      </p:sp>
    </p:spTree>
    <p:extLst>
      <p:ext uri="{BB962C8B-B14F-4D97-AF65-F5344CB8AC3E}">
        <p14:creationId xmlns:p14="http://schemas.microsoft.com/office/powerpoint/2010/main" val="19309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43C5F-8394-F5EA-1028-96FA8F0C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11" y="1214360"/>
            <a:ext cx="7735945" cy="769283"/>
          </a:xfrm>
        </p:spPr>
        <p:txBody>
          <a:bodyPr/>
          <a:lstStyle/>
          <a:p>
            <a:r>
              <a:rPr lang="ru-RU" sz="4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Подиумный макет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63D5ED-0822-0EE1-88E4-E6809BD5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7" b="1"/>
          <a:stretch/>
        </p:blipFill>
        <p:spPr>
          <a:xfrm>
            <a:off x="9246870" y="160019"/>
            <a:ext cx="2818106" cy="368281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8C996F-BF9D-712A-6AFF-D552D6B168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"/>
          <a:stretch/>
        </p:blipFill>
        <p:spPr>
          <a:xfrm>
            <a:off x="137159" y="1897770"/>
            <a:ext cx="3794761" cy="421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FFF96-23BD-AA72-6267-47F719856D72}"/>
              </a:ext>
            </a:extLst>
          </p:cNvPr>
          <p:cNvSpPr txBox="1"/>
          <p:nvPr/>
        </p:nvSpPr>
        <p:spPr>
          <a:xfrm>
            <a:off x="3788335" y="977762"/>
            <a:ext cx="2983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BB98A-3AEC-45FF-EEC2-B425977E0216}"/>
              </a:ext>
            </a:extLst>
          </p:cNvPr>
          <p:cNvSpPr txBox="1"/>
          <p:nvPr/>
        </p:nvSpPr>
        <p:spPr>
          <a:xfrm>
            <a:off x="4129734" y="2911717"/>
            <a:ext cx="57229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Проявляется индивидуальный подход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открывает множество возможностей для самостоятельной деятельности детей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дополнить макет, внести свою лепту в создание нового мира</a:t>
            </a:r>
            <a:endParaRPr lang="ru-RU" sz="2800" dirty="0">
              <a:effectLst/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3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2062F-FFFB-ED55-C7FF-92788681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946" y="1258195"/>
            <a:ext cx="6368314" cy="937861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Настенный макет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4B21A4-E2F0-0DDF-E38C-8859DDA79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2295139"/>
            <a:ext cx="3083217" cy="385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D90CFC-D6A0-7E2D-3CDC-0B9D9D8F5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59" y="1977390"/>
            <a:ext cx="3396281" cy="418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8F85E-117E-CDC9-8CC4-649EF5EE1C38}"/>
              </a:ext>
            </a:extLst>
          </p:cNvPr>
          <p:cNvSpPr txBox="1"/>
          <p:nvPr/>
        </p:nvSpPr>
        <p:spPr>
          <a:xfrm>
            <a:off x="3315082" y="2598170"/>
            <a:ext cx="51774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Макеты, выполненные коллективно, используются для закрепления ранее пройденного материала по лексической теме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02899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C2E6F-8C6F-3F9A-5D8F-0D2AE8C04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" y="1085215"/>
            <a:ext cx="3724656" cy="104457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000813-BD4A-FEEC-D911-E1ACAAF65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434" y="1917097"/>
            <a:ext cx="6014466" cy="37755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	Таким образом, игровая макетная технология – одна из эффективных инновационных технологий, способствующих формированию игровых умений и творческих способностей детей дошкольного возраста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.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EFC87-D215-4D59-BC1D-7ECE013394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4" y="2216563"/>
            <a:ext cx="5227660" cy="392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92F3B-6C6D-591F-8D9F-239C30BB1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" y="439343"/>
            <a:ext cx="6633210" cy="102552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ЛИТЕРАТУРА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A4F35A-2A51-4A14-EAB9-301FB6A3A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2" y="1464868"/>
            <a:ext cx="11137548" cy="3685201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Мозаичные макеты-карты, как средство активизации сюжетно-ролевой игры детей старшего дошкольного возраста». Журнал «Дошкольное воспитание», 2012, №1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Михайленко Н. Я., Короткова Н. А. Как играть с ребенком. М.: Академический проект,-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2001г.</a:t>
            </a: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Нищева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Н. В. Предметно-пространственная развивающая среда в детском саду. Принципы построения, советы, рекомендации /Н. В. </a:t>
            </a:r>
            <a:r>
              <a:rPr lang="ru-RU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Нищева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// Детство-Пресс. – 2010.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Ясвин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В. А. Образовательная среда от моделирования к проектированию / В. А. </a:t>
            </a:r>
            <a:r>
              <a:rPr lang="ru-RU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Ясвин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// Москва. – 2000.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9492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0139" y="1250289"/>
            <a:ext cx="9603275" cy="738531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материалы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8059" y="2253804"/>
            <a:ext cx="11634951" cy="3847207"/>
          </a:xfrm>
          <a:prstGeom prst="rect">
            <a:avLst/>
          </a:prstGeom>
          <a:gradFill>
            <a:gsLst>
              <a:gs pos="90000">
                <a:schemeClr val="bg2">
                  <a:tint val="94000"/>
                  <a:satMod val="80000"/>
                  <a:lumMod val="42000"/>
                  <a:lumOff val="58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Храмцова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Н. Мастер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класс «Использование технологии макетирования при организации образовательной деятельности дошкольников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en-US" sz="2400" dirty="0" smtClean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  <a:hlinkClick r:id="rId2"/>
              </a:rPr>
              <a:t>nsportal.ru/detskiy-sad/okruzhayushchiy-mir/2020/09/30/master-klass-ispolzovanie-tehnologii-maketirovaniya-pri</a:t>
            </a:r>
            <a:r>
              <a:rPr lang="ru-RU" sz="2400" dirty="0" smtClean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Калиниченко Ольга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«Макетирование в детском саду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400" dirty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  <a:hlinkClick r:id="rId3"/>
              </a:rPr>
              <a:t>nsportal.ru/detskiy-sad/raznoe/2016/11/14/maketirovanie-v-detskom-sadu</a:t>
            </a:r>
            <a:r>
              <a:rPr lang="ru-RU" sz="2400" dirty="0" smtClean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Золотарёва Ирина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организации педагогического процесса в условиях реализации ФГОС ДО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nsportal.ru/detskiy-sad/raznoe/2017/05/17/sovremennye-tehnologii-organizatsii-pedagogicheskogo-protsessa-v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800" dirty="0">
              <a:solidFill>
                <a:srgbClr val="281E1A"/>
              </a:solidFill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4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C94DC-8A24-8A72-A224-0116E3E2E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-18-12-23-11-08">
            <a:hlinkClick r:id="" action="ppaction://media"/>
            <a:extLst>
              <a:ext uri="{FF2B5EF4-FFF2-40B4-BE49-F238E27FC236}">
                <a16:creationId xmlns:a16="http://schemas.microsoft.com/office/drawing/2014/main" id="{533964D4-DB71-A502-CC9F-F474702E55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6425"/>
          <a:stretch/>
        </p:blipFill>
        <p:spPr>
          <a:xfrm>
            <a:off x="724980" y="466345"/>
            <a:ext cx="10668444" cy="5650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087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44" y="366809"/>
            <a:ext cx="9603275" cy="72521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27E50362-DC71-89C6-6FF7-1B2378BC8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8324">
            <a:off x="-152153" y="2231529"/>
            <a:ext cx="4599517" cy="344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06167" y="265034"/>
            <a:ext cx="777247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Наряду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традиционными методиками для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интеллектуального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детей в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 используются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технологии. Одним из перспективных способов развития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дошколь-ников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 технология макетирование.</a:t>
            </a:r>
          </a:p>
          <a:p>
            <a:pPr indent="360680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требованиям ФГОС предметно-пространственная среда должна обеспечивать возможность общения и совместной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деятель-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ности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взрослых. Насыщать и обогащать среду необходимо оборудованием и материалами, которые активизируют познавательную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деятель-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развивают любознательность,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наблюда-тельность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отвечают принципу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полифункциональности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 Таким оборудованием являются макеты.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765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51579" y="1114657"/>
            <a:ext cx="9603275" cy="786537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4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643173" y="338671"/>
            <a:ext cx="7855407" cy="145583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формированию игровых умений и творческих способностей детей дошкольного возраста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DD952F-962B-B083-E140-0682070FEF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69" y="2016671"/>
            <a:ext cx="5486401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FBC86FEC-6DBC-B7F8-F0BA-1B5BEB4A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6" y="1894178"/>
            <a:ext cx="3137538" cy="423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54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0AE54-6AB8-9E3F-ED28-A819FA3E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072" y="963168"/>
            <a:ext cx="3954018" cy="1325563"/>
          </a:xfrm>
        </p:spPr>
        <p:txBody>
          <a:bodyPr>
            <a:noAutofit/>
          </a:bodyPr>
          <a:lstStyle/>
          <a:p>
            <a:pPr marL="45720">
              <a:lnSpc>
                <a:spcPct val="120000"/>
              </a:lnSpc>
            </a:pPr>
            <a:r>
              <a:rPr lang="ru-RU" sz="48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4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6CA2E4-9D21-A011-CDAA-0F9F326EF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" y="2288731"/>
            <a:ext cx="11423142" cy="3712464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1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. Знакомить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с условиями жизни, какой-либо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                                                     ситуацией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или средой обитания (человека, животного и т. д.).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2. Закрепл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ять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и обобщать знания детей по той или иной теме. 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3. Развивать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логическое мышление, памят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ь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, внимание, воображение, фантазию и связную речь. Развивать общую и мелкую моторику рук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4. Развивать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коммуникативные навыки. 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5. Формировать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творческие способности.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6. Воспитывать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доброжелательность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умение работать в коллективе.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5AC5DE-F564-A3A7-5262-D61F9F962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28" y="80010"/>
            <a:ext cx="3628687" cy="272034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22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D49FE-479C-917B-848B-2FDC8D2B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106" y="1103376"/>
            <a:ext cx="10224918" cy="771144"/>
          </a:xfrm>
        </p:spPr>
        <p:txBody>
          <a:bodyPr>
            <a:noAutofit/>
          </a:bodyPr>
          <a:lstStyle/>
          <a:p>
            <a:pPr algn="just"/>
            <a:r>
              <a:rPr lang="ru-RU" sz="4800" b="1" dirty="0">
                <a:solidFill>
                  <a:srgbClr val="000000"/>
                </a:solidFill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Макетирование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78C0D0-3D54-D07A-7850-552F7FCEA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79" y="1965960"/>
            <a:ext cx="9327281" cy="353491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125"/>
              </a:spcAft>
              <a:buNone/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 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это форма организации образовательного  и игрового                         пространства, способствующая развитию творческого познавательного мышления, поисковой деятельности                                и познавательной активности каждого ребенка.</a:t>
            </a:r>
          </a:p>
          <a:p>
            <a:pPr marL="0" indent="182563">
              <a:lnSpc>
                <a:spcPct val="100000"/>
              </a:lnSpc>
              <a:spcBef>
                <a:spcPts val="0"/>
              </a:spcBef>
            </a:pPr>
            <a:r>
              <a:rPr lang="ru-RU" sz="2800" dirty="0" smtClean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Макеты </a:t>
            </a:r>
            <a:r>
              <a:rPr lang="ru-RU" sz="2800" dirty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использованы в соответствии с замыслом ребенка, сюжетом игры, что способствует развитию творчества и воображения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13F2A7-CD3E-E36E-F6FA-5729493C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08" y="185928"/>
            <a:ext cx="3320284" cy="439750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943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FED28-B8BF-97ED-5E98-8DE6EAE0B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1117123"/>
            <a:ext cx="11683746" cy="931133"/>
          </a:xfrm>
        </p:spPr>
        <p:txBody>
          <a:bodyPr>
            <a:normAutofit fontScale="90000"/>
          </a:bodyPr>
          <a:lstStyle/>
          <a:p>
            <a:pPr marL="76200" algn="ctr">
              <a:lnSpc>
                <a:spcPct val="115000"/>
              </a:lnSpc>
              <a:spcAft>
                <a:spcPts val="750"/>
              </a:spcAft>
            </a:pPr>
            <a:r>
              <a:rPr lang="ru-RU" sz="5300" b="1" dirty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Классификация </a:t>
            </a:r>
            <a:r>
              <a:rPr lang="ru-RU" sz="5300" b="1" dirty="0" smtClean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макетов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05949E-BAE3-D5E1-C94A-6A7B22A3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14" y="1921673"/>
            <a:ext cx="10140896" cy="403335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1. </a:t>
            </a:r>
            <a:r>
              <a:rPr lang="ru-RU" sz="2800" b="1" dirty="0" smtClean="0">
                <a:solidFill>
                  <a:srgbClr val="281E1A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Макеты карты,</a:t>
            </a:r>
            <a:r>
              <a:rPr lang="ru-RU" sz="2800" dirty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плоскости (не менее50x60 см) с планом — схемой и объектами-маркерами пространства</a:t>
            </a:r>
            <a:endParaRPr lang="ru-RU" sz="2800" dirty="0">
              <a:solidFill>
                <a:srgbClr val="281E1A"/>
              </a:solidFill>
              <a:effectLst/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281E1A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2. Макеты модели </a:t>
            </a:r>
            <a:r>
              <a:rPr lang="ru-RU" sz="2800" i="1" dirty="0" smtClean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</a:t>
            </a:r>
            <a:r>
              <a:rPr lang="ru-RU" sz="2800" i="1" dirty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</a:t>
            </a:r>
            <a:r>
              <a:rPr lang="ru-RU" sz="2800" i="1" dirty="0" smtClean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уменьшенные </a:t>
            </a:r>
            <a:r>
              <a:rPr lang="ru-RU" sz="2800" i="1" dirty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целостные </a:t>
            </a:r>
            <a:r>
              <a:rPr lang="ru-RU" sz="2800" i="1" dirty="0" smtClean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u="sng" dirty="0" smtClean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Ландшафтный </a:t>
            </a:r>
            <a:r>
              <a:rPr lang="ru-RU" sz="2800" b="1" u="sng" dirty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макет-карта </a:t>
            </a:r>
            <a:r>
              <a:rPr lang="ru-RU" sz="2800" dirty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</a:t>
            </a:r>
            <a:endParaRPr lang="ru-RU" sz="2800" dirty="0" smtClean="0">
              <a:solidFill>
                <a:srgbClr val="281E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плоскость с </a:t>
            </a:r>
            <a:r>
              <a:rPr lang="ru-RU" sz="2800" dirty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обозначенной цветом и рельефом </a:t>
            </a:r>
            <a:endParaRPr lang="ru-RU" sz="2800" dirty="0" smtClean="0">
              <a:solidFill>
                <a:srgbClr val="281E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281E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природной территории.</a:t>
            </a:r>
            <a:endParaRPr lang="ru-RU" sz="2800" i="1" dirty="0">
              <a:solidFill>
                <a:srgbClr val="281E1A"/>
              </a:solidFill>
              <a:effectLst/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8A3F67-147A-D206-7D8E-D97D9EF8A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975993"/>
            <a:ext cx="4332617" cy="318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423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A88E4-8F7C-6AB3-98E9-716DFB09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010652"/>
            <a:ext cx="9875520" cy="6416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МАКЕТЫ-КАРТЫ</a:t>
            </a:r>
            <a:b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787B2C-4968-1EE8-904E-89B36DA01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" t="8661" r="2576" b="4469"/>
          <a:stretch/>
        </p:blipFill>
        <p:spPr>
          <a:xfrm>
            <a:off x="6892714" y="2548890"/>
            <a:ext cx="5222374" cy="3544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417AD-D2E1-E195-BF45-F093818B4FD1}"/>
              </a:ext>
            </a:extLst>
          </p:cNvPr>
          <p:cNvSpPr txBox="1"/>
          <p:nvPr/>
        </p:nvSpPr>
        <p:spPr>
          <a:xfrm>
            <a:off x="589026" y="2009015"/>
            <a:ext cx="7894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   И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спользуются </a:t>
            </a:r>
            <a:r>
              <a:rPr lang="ru-RU" sz="2800" dirty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на занятиях по ОБЖ с целью формирования культуры безопасности </a:t>
            </a:r>
            <a:endParaRPr lang="ru-RU" sz="2800" dirty="0" smtClean="0">
              <a:effectLst/>
              <a:latin typeface="Times New Roman" panose="02020603050405020304" pitchFamily="18" charset="0"/>
              <a:ea typeface="Liberation Sans"/>
              <a:cs typeface="Times New Roman" panose="02020603050405020304" pitchFamily="18" charset="0"/>
            </a:endParaRPr>
          </a:p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поведения </a:t>
            </a:r>
            <a:r>
              <a:rPr lang="ru-RU" sz="2800" dirty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на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дороге.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86B76-5F7D-0F6D-C2B0-39986645707F}"/>
              </a:ext>
            </a:extLst>
          </p:cNvPr>
          <p:cNvSpPr txBox="1"/>
          <p:nvPr/>
        </p:nvSpPr>
        <p:spPr>
          <a:xfrm>
            <a:off x="589026" y="3759150"/>
            <a:ext cx="58345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 по ознакомлению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окружающим миром, с целью закрепления пройденного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20467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25B5C-B73F-FF0D-2814-CBCACAC6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415" y="1134383"/>
            <a:ext cx="9875520" cy="776713"/>
          </a:xfrm>
        </p:spPr>
        <p:txBody>
          <a:bodyPr/>
          <a:lstStyle/>
          <a:p>
            <a:r>
              <a:rPr lang="ru-RU" sz="4400" b="1" cap="small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МАКЕТЫ-МОДЕЛИ</a:t>
            </a:r>
            <a:endParaRPr lang="ru-RU" cap="sm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ADF98E-3072-EE20-8AFC-135EF14FF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33" y="2788921"/>
            <a:ext cx="4434219" cy="332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23DE2-3E2A-2451-ECB0-0C85193ECD76}"/>
              </a:ext>
            </a:extLst>
          </p:cNvPr>
          <p:cNvSpPr txBox="1"/>
          <p:nvPr/>
        </p:nvSpPr>
        <p:spPr>
          <a:xfrm>
            <a:off x="4635898" y="1999061"/>
            <a:ext cx="304983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Данные модели использовались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           в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образовательной деятельности при ознакомлении детей с природой, календарными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праздниками.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8CB059-A722-CE7B-76AF-323709AF2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" y="2788920"/>
            <a:ext cx="4434219" cy="332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20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89566-B964-9B7F-639F-79BA41E0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11820"/>
            <a:ext cx="9875520" cy="1356360"/>
          </a:xfrm>
        </p:spPr>
        <p:txBody>
          <a:bodyPr/>
          <a:lstStyle/>
          <a:p>
            <a: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Макет может </a:t>
            </a:r>
            <a: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быть</a:t>
            </a:r>
            <a: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6298A4-15A5-9E08-AB74-3D83CFBE1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43" y="1951724"/>
            <a:ext cx="7600981" cy="39918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Напольным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(макет имеет более крупные конструкционные объемы);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Настольным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(размер ограничивается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размером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стола или его части);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Подиумным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(на специальных подставках-подиумах);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Настенным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(макеты в виде объемных предметных картин с передним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                       предметным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планом, а задний –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картина). 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D4D52-120E-0C74-5C8F-2FC942DD2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58" y="2385073"/>
            <a:ext cx="4870642" cy="3741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807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4753</TotalTime>
  <Words>462</Words>
  <Application>Microsoft Office PowerPoint</Application>
  <PresentationFormat>Широкоэкранный</PresentationFormat>
  <Paragraphs>53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Gill Sans MT</vt:lpstr>
      <vt:lpstr>Liberation Sans</vt:lpstr>
      <vt:lpstr>Times New Roman</vt:lpstr>
      <vt:lpstr>Gallery</vt:lpstr>
      <vt:lpstr>Технология  макетирования в ДОО  как инновационная форма образовательного пространства</vt:lpstr>
      <vt:lpstr>Актуальность</vt:lpstr>
      <vt:lpstr>Цель</vt:lpstr>
      <vt:lpstr> Задачи</vt:lpstr>
      <vt:lpstr>Макетирование</vt:lpstr>
      <vt:lpstr>Классификация макетов</vt:lpstr>
      <vt:lpstr>МАКЕТЫ-КАРТЫ  </vt:lpstr>
      <vt:lpstr>МАКЕТЫ-МОДЕЛИ</vt:lpstr>
      <vt:lpstr>Макет может быть </vt:lpstr>
      <vt:lpstr>Напольный макет</vt:lpstr>
      <vt:lpstr>Настольный макет</vt:lpstr>
      <vt:lpstr>Подиумный макет</vt:lpstr>
      <vt:lpstr>Настенный макет</vt:lpstr>
      <vt:lpstr>Вывод</vt:lpstr>
      <vt:lpstr>ЛИТЕРАТУРА</vt:lpstr>
      <vt:lpstr>Интернет материалы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макетирования в ДОО как инновационная форма образовательного пространства</dc:title>
  <dc:creator>МБДОУ №41</dc:creator>
  <cp:lastModifiedBy>User</cp:lastModifiedBy>
  <cp:revision>36</cp:revision>
  <dcterms:created xsi:type="dcterms:W3CDTF">2023-12-18T07:13:39Z</dcterms:created>
  <dcterms:modified xsi:type="dcterms:W3CDTF">2024-01-21T16:30:07Z</dcterms:modified>
</cp:coreProperties>
</file>