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19" r:id="rId2"/>
    <p:sldId id="386" r:id="rId3"/>
    <p:sldId id="383" r:id="rId4"/>
    <p:sldId id="390" r:id="rId5"/>
    <p:sldId id="354" r:id="rId6"/>
    <p:sldId id="387" r:id="rId7"/>
    <p:sldId id="388" r:id="rId8"/>
    <p:sldId id="389" r:id="rId9"/>
    <p:sldId id="391" r:id="rId10"/>
    <p:sldId id="366" r:id="rId11"/>
    <p:sldId id="384" r:id="rId12"/>
    <p:sldId id="392" r:id="rId13"/>
    <p:sldId id="393" r:id="rId14"/>
    <p:sldId id="394" r:id="rId15"/>
    <p:sldId id="382" r:id="rId16"/>
    <p:sldId id="374" r:id="rId17"/>
    <p:sldId id="395" r:id="rId18"/>
    <p:sldId id="396" r:id="rId19"/>
    <p:sldId id="379" r:id="rId20"/>
    <p:sldId id="343" r:id="rId21"/>
    <p:sldId id="347" r:id="rId22"/>
    <p:sldId id="380" r:id="rId23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B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0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05E5BD3-9CE6-4208-9D42-52CC1E0DE55E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199C8C34-F1C8-482C-BF64-9213BFC592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313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C8C34-F1C8-482C-BF64-9213BFC592B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62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C8C34-F1C8-482C-BF64-9213BFC592B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949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81A-D351-4D9F-9475-E147AE7378FB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9A26-051F-4916-AB11-0CDDCE94EB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9370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81A-D351-4D9F-9475-E147AE7378FB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9A26-051F-4916-AB11-0CDDCE94EB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1282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81A-D351-4D9F-9475-E147AE7378FB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9A26-051F-4916-AB11-0CDDCE94EB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675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81A-D351-4D9F-9475-E147AE7378FB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9A26-051F-4916-AB11-0CDDCE94EB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1319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81A-D351-4D9F-9475-E147AE7378FB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9A26-051F-4916-AB11-0CDDCE94EB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5677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81A-D351-4D9F-9475-E147AE7378FB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9A26-051F-4916-AB11-0CDDCE94EB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5986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81A-D351-4D9F-9475-E147AE7378FB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9A26-051F-4916-AB11-0CDDCE94EB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082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81A-D351-4D9F-9475-E147AE7378FB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9A26-051F-4916-AB11-0CDDCE94EB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211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81A-D351-4D9F-9475-E147AE7378FB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9A26-051F-4916-AB11-0CDDCE94EB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2482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81A-D351-4D9F-9475-E147AE7378FB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9A26-051F-4916-AB11-0CDDCE94EB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137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81A-D351-4D9F-9475-E147AE7378FB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9A26-051F-4916-AB11-0CDDCE94EB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62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3C81A-D351-4D9F-9475-E147AE7378FB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F9A26-051F-4916-AB11-0CDDCE94EB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70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0.wdp"/><Relationship Id="rId4" Type="http://schemas.openxmlformats.org/officeDocument/2006/relationships/image" Target="../media/image25.png"/><Relationship Id="rId9" Type="http://schemas.microsoft.com/office/2007/relationships/hdphoto" Target="../media/hdphoto2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eg"/><Relationship Id="rId7" Type="http://schemas.microsoft.com/office/2007/relationships/hdphoto" Target="../media/hdphoto24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26.wdp"/><Relationship Id="rId5" Type="http://schemas.microsoft.com/office/2007/relationships/hdphoto" Target="../media/hdphoto23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2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32.wdp"/><Relationship Id="rId3" Type="http://schemas.microsoft.com/office/2007/relationships/hdphoto" Target="../media/hdphoto27.wdp"/><Relationship Id="rId7" Type="http://schemas.microsoft.com/office/2007/relationships/hdphoto" Target="../media/hdphoto29.wdp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31.wdp"/><Relationship Id="rId5" Type="http://schemas.microsoft.com/office/2007/relationships/hdphoto" Target="../media/hdphoto28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30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7" Type="http://schemas.microsoft.com/office/2007/relationships/hdphoto" Target="../media/hdphoto3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34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43.wdp"/><Relationship Id="rId3" Type="http://schemas.microsoft.com/office/2007/relationships/hdphoto" Target="../media/hdphoto38.wdp"/><Relationship Id="rId7" Type="http://schemas.microsoft.com/office/2007/relationships/hdphoto" Target="../media/hdphoto40.wdp"/><Relationship Id="rId12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microsoft.com/office/2007/relationships/hdphoto" Target="../media/hdphoto42.wdp"/><Relationship Id="rId5" Type="http://schemas.microsoft.com/office/2007/relationships/hdphoto" Target="../media/hdphoto39.wdp"/><Relationship Id="rId15" Type="http://schemas.microsoft.com/office/2007/relationships/hdphoto" Target="../media/hdphoto44.wdp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microsoft.com/office/2007/relationships/hdphoto" Target="../media/hdphoto41.wdp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7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6.wdp"/><Relationship Id="rId5" Type="http://schemas.openxmlformats.org/officeDocument/2006/relationships/image" Target="../media/image55.png"/><Relationship Id="rId4" Type="http://schemas.microsoft.com/office/2007/relationships/hdphoto" Target="../media/hdphoto4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vospitatel.onlin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fourok.ru/" TargetMode="External"/><Relationship Id="rId4" Type="http://schemas.openxmlformats.org/officeDocument/2006/relationships/hyperlink" Target="https://7sotok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6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орошка &quot; Рецепты консервирования ягод и фруктов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26">
            <a:off x="1371719" y="3963405"/>
            <a:ext cx="2799052" cy="2668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Калинка , малинка!, изображения, векторная графика, клипарты…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6"/>
          <a:stretch/>
        </p:blipFill>
        <p:spPr bwMode="auto">
          <a:xfrm>
            <a:off x="4736051" y="3409909"/>
            <a:ext cx="1594046" cy="131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hernika-600x483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4987" y="1370711"/>
            <a:ext cx="1368153" cy="1064481"/>
          </a:xfrm>
          <a:prstGeom prst="rect">
            <a:avLst/>
          </a:prstGeom>
        </p:spPr>
      </p:pic>
      <p:pic>
        <p:nvPicPr>
          <p:cNvPr id="6" name="Рисунок 5" descr="Шикша. Применение шикши в медицине.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1991">
            <a:off x="6686635" y="2474925"/>
            <a:ext cx="2160240" cy="177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Брусника: калорийность, полезные свойства, вред, польза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99" y="2918967"/>
            <a:ext cx="1684204" cy="12970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561986" y="1390754"/>
            <a:ext cx="520477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Северные ягоды</a:t>
            </a:r>
            <a:endParaRPr lang="ru-RU" sz="4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 </a:t>
            </a:r>
            <a:endParaRPr lang="ru-RU" sz="4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5976" y="5091367"/>
            <a:ext cx="43204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Заместитель заведующего детским садом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Милецкая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О.Н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Воспитатели: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Мелаш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О.М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., Иванова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В.А.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43608" y="260648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бюджетное дошкольное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образовательное учреждение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 Мурманска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4857752" y="5929330"/>
            <a:ext cx="192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2023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8440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152400" y="317213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404664"/>
            <a:ext cx="8064896" cy="92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50"/>
              </a:spcAft>
            </a:pPr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Aft>
                <a:spcPts val="150"/>
              </a:spcAft>
            </a:pP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317213"/>
            <a:ext cx="6563072" cy="490066"/>
          </a:xfrm>
        </p:spPr>
        <p:txBody>
          <a:bodyPr>
            <a:noAutofit/>
          </a:bodyPr>
          <a:lstStyle/>
          <a:p>
            <a:pPr algn="l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Задачи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родителей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06588" y="1094852"/>
            <a:ext cx="7776864" cy="474473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организовать семейные экскурсии в сопки родного края, с целью ознакомления ребёнка с северными ягодами;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поход с детьми в краеведческий музей  г. Мурманска;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посещение с детьми библиотеки, чтение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художествен-ной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познавательной литературы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читальном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зале и дома;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совестный с ребёнком поиск информации в интернете;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проведение экспериментов с детьми дома;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помощь родителей в сборе и оформлении информации по теме проекта: оформление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фотоальбомов,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книжек-самоделок, экспонатов для мини-музея, подготовка детей-экскурсоводов и т.д.;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помощь в обогащении развивающей предметно-пространственной среды.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21393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152400" y="317213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9189" y="291464"/>
            <a:ext cx="4690864" cy="69654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Задачи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27584" y="901989"/>
            <a:ext cx="8136904" cy="5767371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Обучающие: </a:t>
            </a:r>
            <a:r>
              <a:rPr lang="ru-RU" sz="5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уточнять </a:t>
            </a:r>
            <a:r>
              <a:rPr lang="ru-RU" sz="5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расширять представления детей о ягодах Кольского Севера, их уникальности;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формировать навыки исследовательской </a:t>
            </a:r>
            <a:r>
              <a:rPr lang="ru-RU" sz="5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деятельности, познавательный </a:t>
            </a:r>
            <a:r>
              <a:rPr lang="ru-RU" sz="5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 к целебным свойствам ягод, </a:t>
            </a:r>
            <a:r>
              <a:rPr lang="ru-RU" sz="5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применение в </a:t>
            </a:r>
            <a:r>
              <a:rPr lang="ru-RU" sz="5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 человека,</a:t>
            </a:r>
            <a:r>
              <a:rPr lang="ru-RU" sz="51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практическое применение </a:t>
            </a:r>
            <a:r>
              <a:rPr lang="ru-RU" sz="5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в </a:t>
            </a:r>
            <a:r>
              <a:rPr lang="ru-RU" sz="5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лечебных и профилактических </a:t>
            </a:r>
            <a:r>
              <a:rPr lang="ru-RU" sz="5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целях, умение </a:t>
            </a:r>
            <a:r>
              <a:rPr lang="ru-RU" sz="5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оперировать простейшими формулировками, делать простые умозаключения и выводы;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5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закрепить </a:t>
            </a:r>
            <a:r>
              <a:rPr lang="ru-RU" sz="5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понятие о взаимосвязи растительного мира и человека</a:t>
            </a:r>
            <a:r>
              <a:rPr lang="ru-RU" sz="5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sz="5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51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5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</a:t>
            </a:r>
            <a:r>
              <a:rPr lang="ru-RU" sz="5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познавательный </a:t>
            </a:r>
            <a:r>
              <a:rPr lang="ru-RU" sz="5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интерес </a:t>
            </a:r>
            <a:r>
              <a:rPr lang="ru-RU" sz="5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5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познавательные действия                                                      детей </a:t>
            </a:r>
            <a:r>
              <a:rPr lang="ru-RU" sz="5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различных </a:t>
            </a:r>
            <a:r>
              <a:rPr lang="ru-RU" sz="5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видах                                          деятельности</a:t>
            </a:r>
            <a:r>
              <a:rPr lang="ru-RU" sz="5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3" descr="D:\фото детей рябинки\рябинка 1\DSCN4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053" y="4293096"/>
            <a:ext cx="3168352" cy="2161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5857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265706"/>
            <a:ext cx="6120680" cy="850106"/>
          </a:xfrm>
        </p:spPr>
        <p:txBody>
          <a:bodyPr/>
          <a:lstStyle/>
          <a:p>
            <a:pPr algn="l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Задачи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68263" y="1700808"/>
            <a:ext cx="7571184" cy="260627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развивать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диалогическую и монологическую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речь, 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психические процессы: память, внимание, восприятие,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мышление, любознательность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наблюдательность;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комбинаторные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познавательные умения;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способствовать развитию мелкой и крупной моторики, тактильных ощущений; 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dirty="0"/>
          </a:p>
          <a:p>
            <a:pPr>
              <a:spcBef>
                <a:spcPts val="0"/>
              </a:spcBef>
            </a:pPr>
            <a:endParaRPr lang="ru-RU" sz="2400" dirty="0"/>
          </a:p>
          <a:p>
            <a:endParaRPr lang="ru-RU" sz="2400" dirty="0"/>
          </a:p>
        </p:txBody>
      </p:sp>
      <p:pic>
        <p:nvPicPr>
          <p:cNvPr id="6" name="Picture 3" descr="D:\фото детей рябинки\Рябинка 12\DSCN4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18"/>
          <a:stretch>
            <a:fillRect/>
          </a:stretch>
        </p:blipFill>
        <p:spPr bwMode="auto">
          <a:xfrm>
            <a:off x="6012160" y="166058"/>
            <a:ext cx="2955999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документы\Проекты\СААМИ\Для проекта СААМИ\DSC049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345" r="4819" b="6533"/>
          <a:stretch>
            <a:fillRect/>
          </a:stretch>
        </p:blipFill>
        <p:spPr bwMode="auto">
          <a:xfrm>
            <a:off x="4753855" y="4178932"/>
            <a:ext cx="2933424" cy="221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4"/>
          <a:stretch/>
        </p:blipFill>
        <p:spPr bwMode="auto">
          <a:xfrm>
            <a:off x="1475656" y="4150931"/>
            <a:ext cx="2551112" cy="2279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фото детей рябинки\дети рябинки 6\DSC044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0" t="2524" b="4088"/>
          <a:stretch>
            <a:fillRect/>
          </a:stretch>
        </p:blipFill>
        <p:spPr bwMode="auto">
          <a:xfrm>
            <a:off x="3583188" y="177799"/>
            <a:ext cx="2177070" cy="1845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332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355160" cy="50891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5165" y="1640729"/>
            <a:ext cx="7974124" cy="2592288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Воспитывающие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прививать детям бережное и заботливое </a:t>
            </a: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отношение к </a:t>
            </a: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родной природе, разумно использовать её ресурсы;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воспитывать интерес к природе родного края, эмоциональную отзывчивость. вызвать у детей сильное эмоциональное состояние и интерес к предстоящей работе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формировать; </a:t>
            </a:r>
          </a:p>
          <a:p>
            <a:endParaRPr lang="ru-RU" dirty="0"/>
          </a:p>
        </p:txBody>
      </p:sp>
      <p:pic>
        <p:nvPicPr>
          <p:cNvPr id="4" name="Picture 3" descr="D:\документы\Проекты\СААМИ\Для проекта СААМИ\DSC04954.JPG"/>
          <p:cNvPicPr>
            <a:picLocks noChangeAspect="1" noChangeArrowheads="1"/>
          </p:cNvPicPr>
          <p:nvPr/>
        </p:nvPicPr>
        <p:blipFill>
          <a:blip r:embed="rId2" cstate="print"/>
          <a:srcRect l="9975" t="15240" r="8562" b="6021"/>
          <a:stretch>
            <a:fillRect/>
          </a:stretch>
        </p:blipFill>
        <p:spPr bwMode="auto">
          <a:xfrm>
            <a:off x="3840916" y="4464275"/>
            <a:ext cx="2495412" cy="1808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P8080303"/>
          <p:cNvPicPr>
            <a:picLocks noChangeAspect="1" noChangeArrowheads="1"/>
          </p:cNvPicPr>
          <p:nvPr/>
        </p:nvPicPr>
        <p:blipFill>
          <a:blip r:embed="rId3" cstate="print"/>
          <a:srcRect t="20512"/>
          <a:stretch>
            <a:fillRect/>
          </a:stretch>
        </p:blipFill>
        <p:spPr bwMode="auto">
          <a:xfrm>
            <a:off x="787806" y="4221088"/>
            <a:ext cx="2952328" cy="1760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D:\фото детей рябинки\Рябинка 10\DSCN48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75"/>
          <a:stretch/>
        </p:blipFill>
        <p:spPr bwMode="auto">
          <a:xfrm>
            <a:off x="6437110" y="4221088"/>
            <a:ext cx="2452179" cy="178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фото детей рябинки\рябинка 7\DSCN41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948" y="217176"/>
            <a:ext cx="1388180" cy="1975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dlen's &quot;Berries&quot; set on Shutte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7368">
            <a:off x="2824229" y="523513"/>
            <a:ext cx="1317231" cy="877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фото детей рябинки\рябинка 1\DSCN434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81" r="6532"/>
          <a:stretch/>
        </p:blipFill>
        <p:spPr bwMode="auto">
          <a:xfrm>
            <a:off x="4606070" y="225236"/>
            <a:ext cx="2463292" cy="1691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5038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6707088" cy="562074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Ожидаемые результаты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4148" y="894731"/>
            <a:ext cx="8142348" cy="4046438"/>
          </a:xfrm>
        </p:spPr>
        <p:txBody>
          <a:bodyPr>
            <a:normAutofit fontScale="77500" lnSpcReduction="20000"/>
          </a:bodyPr>
          <a:lstStyle/>
          <a:p>
            <a:pPr marL="0" indent="0">
              <a:spcAft>
                <a:spcPts val="150"/>
              </a:spcAft>
              <a:buNone/>
            </a:pPr>
            <a:r>
              <a:rPr lang="ru-RU" sz="3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расширены представления детей о ягодах севера;</a:t>
            </a:r>
          </a:p>
          <a:p>
            <a:pPr marL="0" indent="0">
              <a:spcAft>
                <a:spcPts val="150"/>
              </a:spcAft>
              <a:buNone/>
            </a:pPr>
            <a:r>
              <a:rPr lang="ru-RU" sz="3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сформирован  познавательный интерес к целебным свойствам ягод; </a:t>
            </a:r>
          </a:p>
          <a:p>
            <a:pPr marL="0" indent="0">
              <a:spcAft>
                <a:spcPts val="150"/>
              </a:spcAft>
              <a:buNone/>
            </a:pPr>
            <a:r>
              <a:rPr lang="ru-RU" sz="3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сформированы познавательный интерес и познавательные действия детей в различных видах деятельности;</a:t>
            </a:r>
          </a:p>
          <a:p>
            <a:pPr marL="0" indent="0">
              <a:spcAft>
                <a:spcPts val="150"/>
              </a:spcAft>
              <a:buNone/>
            </a:pPr>
            <a:r>
              <a:rPr lang="ru-RU" sz="3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сформированы эстетические чувства, связанные с красотой природы Кольского Заполярья;</a:t>
            </a:r>
          </a:p>
          <a:p>
            <a:pPr marL="0" indent="0">
              <a:spcAft>
                <a:spcPts val="150"/>
              </a:spcAft>
              <a:buNone/>
            </a:pPr>
            <a:r>
              <a:rPr lang="ru-RU" sz="3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воспитаны нравственные чувства, выражающие в сопереживании природе;</a:t>
            </a:r>
          </a:p>
          <a:p>
            <a:pPr marL="0" indent="0">
              <a:spcAft>
                <a:spcPts val="150"/>
              </a:spcAft>
              <a:buNone/>
            </a:pPr>
            <a:r>
              <a:rPr lang="ru-RU" sz="3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воспитаны основы гуманно-ценностного отношения к природе.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 descr="D:\фото детей рябинки\Рябинка 9\DSCN46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1" t="23490" r="14987" b="23955"/>
          <a:stretch/>
        </p:blipFill>
        <p:spPr bwMode="auto">
          <a:xfrm rot="10800000">
            <a:off x="7030616" y="4711731"/>
            <a:ext cx="1736822" cy="125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фото детей рябинки\рябинка 2\DSCN45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63"/>
          <a:stretch/>
        </p:blipFill>
        <p:spPr bwMode="auto">
          <a:xfrm>
            <a:off x="7899027" y="332656"/>
            <a:ext cx="964957" cy="1240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фото детей рябинки\дети рябинка 5\DSCN459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19660" r="19633" b="16736"/>
          <a:stretch/>
        </p:blipFill>
        <p:spPr bwMode="auto">
          <a:xfrm>
            <a:off x="2509717" y="4729750"/>
            <a:ext cx="1944216" cy="1240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фото детей рябинки\Рябинка 11\DSCN490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07" t="16809" r="15840" b="20156"/>
          <a:stretch/>
        </p:blipFill>
        <p:spPr bwMode="auto">
          <a:xfrm>
            <a:off x="4739061" y="4725143"/>
            <a:ext cx="1964858" cy="1240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70" t="26270" r="31557" b="55880"/>
          <a:stretch/>
        </p:blipFill>
        <p:spPr bwMode="auto">
          <a:xfrm>
            <a:off x="1012292" y="4737755"/>
            <a:ext cx="1367329" cy="122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1" t="38614" r="9704" b="11774"/>
          <a:stretch/>
        </p:blipFill>
        <p:spPr bwMode="auto">
          <a:xfrm>
            <a:off x="7812770" y="2996952"/>
            <a:ext cx="1137470" cy="1074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6800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152400" y="317213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35129" y="619709"/>
            <a:ext cx="8363272" cy="865075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Развивающая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предметно-пространственная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среда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71600" y="1340768"/>
            <a:ext cx="8026801" cy="394385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tabLst>
                <a:tab pos="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Созданная в группе развивающая предметно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пространст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-венная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среда  безопасна и позволяет обеспечить каждому ребёнку развитие его способностей, мыслительной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деятель-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ности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обогащение чувств ребёнка, развитие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самостоятель-ности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Итогом стало создание мини музея.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нее вошли:  технические средства, дидактические игры: («Составь целое из частей», «В сопках и в огороде», «Растения Кольского полуострова» и др.), фотоальбомы «Северные ягоды»,  материал для экспериментирования (черника, лимон, салфетки), художественная и познавательная литература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северные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ягоды.</a:t>
            </a:r>
            <a:endParaRPr lang="ru-RU" sz="2400" dirty="0"/>
          </a:p>
        </p:txBody>
      </p:sp>
      <p:pic>
        <p:nvPicPr>
          <p:cNvPr id="9" name="Picture 2" descr="D:\фото детей рябинки\Рябинкка 17\DSCN5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129" y="5059520"/>
            <a:ext cx="2020270" cy="1515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фото детей рябинки\Рябинкка 17\DSCN51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528" y="5059520"/>
            <a:ext cx="2016224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:\фото детей рябинки\Рябинкка 17\DSCN51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56" y="5059521"/>
            <a:ext cx="2016223" cy="1512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391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152400" y="317213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57237"/>
            <a:ext cx="748883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Технологическая </a:t>
            </a: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карта</a:t>
            </a: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отражающая этапы и их содержание </a:t>
            </a:r>
            <a:endParaRPr lang="ru-RU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484428"/>
              </p:ext>
            </p:extLst>
          </p:nvPr>
        </p:nvGraphicFramePr>
        <p:xfrm>
          <a:off x="983432" y="1455987"/>
          <a:ext cx="7909048" cy="4061245"/>
        </p:xfrm>
        <a:graphic>
          <a:graphicData uri="http://schemas.openxmlformats.org/drawingml/2006/table">
            <a:tbl>
              <a:tblPr firstRow="1" firstCol="1" bandRow="1"/>
              <a:tblGrid>
                <a:gridCol w="1176552">
                  <a:extLst>
                    <a:ext uri="{9D8B030D-6E8A-4147-A177-3AD203B41FA5}">
                      <a16:colId xmlns:a16="http://schemas.microsoft.com/office/drawing/2014/main" val="2698371408"/>
                    </a:ext>
                  </a:extLst>
                </a:gridCol>
                <a:gridCol w="6732496">
                  <a:extLst>
                    <a:ext uri="{9D8B030D-6E8A-4147-A177-3AD203B41FA5}">
                      <a16:colId xmlns:a16="http://schemas.microsoft.com/office/drawing/2014/main" val="3611408002"/>
                    </a:ext>
                  </a:extLst>
                </a:gridCol>
              </a:tblGrid>
              <a:tr h="337375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3" marR="36703" marT="762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Совместная и самостоятельная деятельность воспитанников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3" marR="36703" marT="762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2565660"/>
                  </a:ext>
                </a:extLst>
              </a:tr>
              <a:tr h="3723870"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2400" b="1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</a:t>
                      </a:r>
                      <a:endParaRPr lang="ru-RU" sz="2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3" marR="36703" marT="762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Поставка  проблемы  в виде игровой ситуации; </a:t>
                      </a:r>
                      <a:endParaRPr lang="ru-RU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выдвижение  гипотезы, которую необходимо подтвердить в процессе поисковой деятельности;</a:t>
                      </a:r>
                      <a:endParaRPr lang="ru-RU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проведение  общего обсуждения (выяснение, что дети  уже знают о северных ягодах).</a:t>
                      </a:r>
                      <a:endParaRPr lang="ru-RU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составление  плана - маршрута проекта;</a:t>
                      </a:r>
                      <a:endParaRPr lang="ru-RU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совместное планирование, поиск возможных вариантов решения и источников информации;</a:t>
                      </a:r>
                      <a:endParaRPr lang="ru-RU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распределение обязанностей участников проекта в совместной деятельности.</a:t>
                      </a:r>
                      <a:endParaRPr lang="ru-RU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03" marR="36703" marT="762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799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801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984" cy="49006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Технологическая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759024"/>
            <a:ext cx="8198568" cy="4277072"/>
          </a:xfrm>
        </p:spPr>
        <p:txBody>
          <a:bodyPr>
            <a:noAutofit/>
          </a:bodyPr>
          <a:lstStyle/>
          <a:p>
            <a:pPr marL="0" indent="0" fontAlgn="t">
              <a:spcBef>
                <a:spcPts val="0"/>
              </a:spcBef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этап (практическая часть)</a:t>
            </a:r>
          </a:p>
          <a:p>
            <a:pPr marL="0" indent="0" fontAlgn="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онлайн-экскурсия в тундру;</a:t>
            </a:r>
          </a:p>
          <a:p>
            <a:pPr marL="0" indent="0" fontAlgn="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  картин в МБУК ДК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Судоремонтник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 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Северные ягоды и грибы»;</a:t>
            </a:r>
          </a:p>
          <a:p>
            <a:pPr marL="0" indent="0" fontAlgn="t">
              <a:spcBef>
                <a:spcPts val="0"/>
              </a:spcBef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библиотеки; </a:t>
            </a:r>
          </a:p>
          <a:p>
            <a:pPr marL="0" indent="0" fontAlgn="t">
              <a:spcBef>
                <a:spcPts val="0"/>
              </a:spcBef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медсестрой детского сада в рамках «Клуба интересных встреч»;</a:t>
            </a:r>
          </a:p>
          <a:p>
            <a:pPr marL="0" indent="0" fontAlgn="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информации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интернете - просмотр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электронной энциклопедии  и видео- сказки о северных ягодах;</a:t>
            </a:r>
          </a:p>
          <a:p>
            <a:pPr marL="0" indent="0" fontAlgn="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познавательные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ООД, 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закрепления   полученных знаний о северных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ягодах,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макета «Тундра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фотоальбом «Северные ягоды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уголков по познавательно-практической деятельности, центра экспериментирования.</a:t>
            </a:r>
          </a:p>
          <a:p>
            <a:pPr marL="0" indent="0" fontAlgn="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походы, экскурсии; </a:t>
            </a:r>
          </a:p>
          <a:p>
            <a:pPr marL="0" indent="0" fontAlgn="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«Клуб интересных встреч»; </a:t>
            </a:r>
          </a:p>
          <a:p>
            <a:pPr marL="0" indent="0" fontAlgn="t"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фото детей рябинки\рябинка 2\DSCN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664"/>
          <a:stretch/>
        </p:blipFill>
        <p:spPr bwMode="auto">
          <a:xfrm>
            <a:off x="6372200" y="188640"/>
            <a:ext cx="2347589" cy="1653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40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116632"/>
            <a:ext cx="6347049" cy="85010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Технологическая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карта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126601"/>
              </p:ext>
            </p:extLst>
          </p:nvPr>
        </p:nvGraphicFramePr>
        <p:xfrm>
          <a:off x="1043608" y="966738"/>
          <a:ext cx="7776864" cy="396368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05438">
                  <a:extLst>
                    <a:ext uri="{9D8B030D-6E8A-4147-A177-3AD203B41FA5}">
                      <a16:colId xmlns:a16="http://schemas.microsoft.com/office/drawing/2014/main" val="851237650"/>
                    </a:ext>
                  </a:extLst>
                </a:gridCol>
                <a:gridCol w="6971426">
                  <a:extLst>
                    <a:ext uri="{9D8B030D-6E8A-4147-A177-3AD203B41FA5}">
                      <a16:colId xmlns:a16="http://schemas.microsoft.com/office/drawing/2014/main" val="522399520"/>
                    </a:ext>
                  </a:extLst>
                </a:gridCol>
              </a:tblGrid>
              <a:tr h="21527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Приобщение родителей к помощи в организации                 и проведении презентации  мини-музея «Северные ягоды» детям и педагогам ДОУ.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  мини - музея  для детей старших и подготовительных групп детского сада, родителям, педагогам ДОУ.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210575"/>
                  </a:ext>
                </a:extLst>
              </a:tr>
              <a:tr h="16776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fontAlgn="t">
                        <a:spcBef>
                          <a:spcPts val="0"/>
                        </a:spcBef>
                        <a:buNone/>
                      </a:pPr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мотивации к получению новой информации. Анализ проекта и планирование дальнейшей образовательной работы с детьми по познавательно-исследовательской деятельности. 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789795"/>
                  </a:ext>
                </a:extLst>
              </a:tr>
            </a:tbl>
          </a:graphicData>
        </a:graphic>
      </p:graphicFrame>
      <p:pic>
        <p:nvPicPr>
          <p:cNvPr id="9" name="Picture 2" descr="D:\фото детей рябинки\рябинка 1\DSCN42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930419"/>
            <a:ext cx="2520280" cy="165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8902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3204995" y="3298237"/>
            <a:ext cx="2641506" cy="914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>
            <a:solidFill>
              <a:srgbClr val="4BACC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Дети группы «Рябинка»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873122" y="424977"/>
            <a:ext cx="622535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Маршрут 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мероприятий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152400" y="317213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101481" y="1271589"/>
            <a:ext cx="7573286" cy="4935528"/>
            <a:chOff x="1101481" y="1271589"/>
            <a:chExt cx="7573286" cy="4935528"/>
          </a:xfrm>
        </p:grpSpPr>
        <p:sp>
          <p:nvSpPr>
            <p:cNvPr id="4" name="AutoShape 12"/>
            <p:cNvSpPr>
              <a:spLocks noChangeArrowheads="1"/>
            </p:cNvSpPr>
            <p:nvPr/>
          </p:nvSpPr>
          <p:spPr bwMode="auto">
            <a:xfrm>
              <a:off x="1257206" y="4761714"/>
              <a:ext cx="3170777" cy="1341437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Беседы с родителями</a:t>
              </a:r>
              <a:endPara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AutoShape 6"/>
            <p:cNvSpPr>
              <a:spLocks noChangeArrowheads="1"/>
            </p:cNvSpPr>
            <p:nvPr/>
          </p:nvSpPr>
          <p:spPr bwMode="auto">
            <a:xfrm>
              <a:off x="6529329" y="1647463"/>
              <a:ext cx="2032000" cy="1354138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Библиотека</a:t>
              </a:r>
              <a:endPara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AutoShape 11"/>
            <p:cNvSpPr>
              <a:spLocks noChangeArrowheads="1"/>
            </p:cNvSpPr>
            <p:nvPr/>
          </p:nvSpPr>
          <p:spPr bwMode="auto">
            <a:xfrm>
              <a:off x="1257206" y="1271589"/>
              <a:ext cx="2171700" cy="1430338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интересных встреч</a:t>
              </a:r>
              <a:endPara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3771787" y="1537846"/>
              <a:ext cx="2254984" cy="1211314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Экскурсии</a:t>
              </a:r>
              <a:endPara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4874643" y="4852979"/>
              <a:ext cx="2304256" cy="1354138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Интернет</a:t>
              </a:r>
              <a:endPara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AutoShape 8"/>
            <p:cNvSpPr>
              <a:spLocks noChangeShapeType="1"/>
            </p:cNvSpPr>
            <p:nvPr/>
          </p:nvSpPr>
          <p:spPr bwMode="auto">
            <a:xfrm flipH="1" flipV="1">
              <a:off x="5250387" y="4212636"/>
              <a:ext cx="473740" cy="7285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AutoShape 7"/>
            <p:cNvSpPr>
              <a:spLocks noChangeShapeType="1"/>
            </p:cNvSpPr>
            <p:nvPr/>
          </p:nvSpPr>
          <p:spPr bwMode="auto">
            <a:xfrm flipV="1">
              <a:off x="3690396" y="4212636"/>
              <a:ext cx="305540" cy="87254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AutoShape 4"/>
            <p:cNvSpPr>
              <a:spLocks noChangeShapeType="1"/>
            </p:cNvSpPr>
            <p:nvPr/>
          </p:nvSpPr>
          <p:spPr bwMode="auto">
            <a:xfrm>
              <a:off x="3123604" y="2713324"/>
              <a:ext cx="566792" cy="58491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AutoShape 1"/>
            <p:cNvSpPr>
              <a:spLocks noChangeShapeType="1"/>
            </p:cNvSpPr>
            <p:nvPr/>
          </p:nvSpPr>
          <p:spPr bwMode="auto">
            <a:xfrm flipH="1">
              <a:off x="5580111" y="2713324"/>
              <a:ext cx="949217" cy="53651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AutoShape 2"/>
            <p:cNvSpPr>
              <a:spLocks noChangeShapeType="1"/>
            </p:cNvSpPr>
            <p:nvPr/>
          </p:nvSpPr>
          <p:spPr bwMode="auto">
            <a:xfrm>
              <a:off x="5292079" y="2714747"/>
              <a:ext cx="45719" cy="5350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4" name="Picture 7" descr="DSC02375"/>
            <p:cNvPicPr>
              <a:picLocks noChangeAspect="1" noChangeArrowheads="1"/>
            </p:cNvPicPr>
            <p:nvPr/>
          </p:nvPicPr>
          <p:blipFill>
            <a:blip r:embed="rId2" cstate="print"/>
            <a:srcRect t="2096" b="5697"/>
            <a:stretch>
              <a:fillRect/>
            </a:stretch>
          </p:blipFill>
          <p:spPr bwMode="auto">
            <a:xfrm>
              <a:off x="1101481" y="2949697"/>
              <a:ext cx="1923243" cy="15670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5" descr="D:\фото детей рябинки\рябинка 7\DSCN416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44" b="-1"/>
            <a:stretch>
              <a:fillRect/>
            </a:stretch>
          </p:blipFill>
          <p:spPr bwMode="auto">
            <a:xfrm>
              <a:off x="6221600" y="3103448"/>
              <a:ext cx="2453167" cy="15277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1475656" y="1243162"/>
            <a:ext cx="683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Клуб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22571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/>
              <a:t>Паспорт проекта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2128811"/>
              </p:ext>
            </p:extLst>
          </p:nvPr>
        </p:nvGraphicFramePr>
        <p:xfrm>
          <a:off x="900114" y="836712"/>
          <a:ext cx="7786686" cy="525893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951806">
                  <a:extLst>
                    <a:ext uri="{9D8B030D-6E8A-4147-A177-3AD203B41FA5}">
                      <a16:colId xmlns:a16="http://schemas.microsoft.com/office/drawing/2014/main" val="52685521"/>
                    </a:ext>
                  </a:extLst>
                </a:gridCol>
                <a:gridCol w="4834880">
                  <a:extLst>
                    <a:ext uri="{9D8B030D-6E8A-4147-A177-3AD203B41FA5}">
                      <a16:colId xmlns:a16="http://schemas.microsoft.com/office/drawing/2014/main" val="3701749284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indent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Название проекта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«Северные ягоды». 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39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проекта</a:t>
                      </a:r>
                      <a:endParaRPr lang="ru-RU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Исследовательский, практико-ориентированный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81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Продолжительность </a:t>
                      </a:r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Краткосрочный 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990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 </a:t>
                      </a:r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Действительно ли ягоды нашего края уникальны? Правда ли, что северные ягоды полезны для здоровья человека?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43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события, </a:t>
                      </a:r>
                      <a:endParaRPr lang="ru-RU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руководитель, </a:t>
                      </a:r>
                      <a:endParaRPr lang="ru-RU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проекта</a:t>
                      </a:r>
                      <a:endParaRPr lang="ru-RU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МБДОУ г. Мурманска № 46, 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заместитель заведующего детским садом </a:t>
                      </a:r>
                      <a:r>
                        <a:rPr lang="ru-RU" sz="2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Милецкая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О.Н., </a:t>
                      </a:r>
                      <a:r>
                        <a:rPr lang="ru-RU" sz="2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воспитате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-ли: Иванова В.А., </a:t>
                      </a:r>
                      <a:r>
                        <a:rPr lang="ru-RU" sz="2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Мелаш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О.М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59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057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214290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 </a:t>
            </a:r>
          </a:p>
        </p:txBody>
      </p:sp>
      <p:sp>
        <p:nvSpPr>
          <p:cNvPr id="16" name="Объект 15"/>
          <p:cNvSpPr>
            <a:spLocks noGrp="1"/>
          </p:cNvSpPr>
          <p:nvPr>
            <p:ph sz="half" idx="1"/>
          </p:nvPr>
        </p:nvSpPr>
        <p:spPr>
          <a:xfrm>
            <a:off x="683568" y="141566"/>
            <a:ext cx="8208912" cy="2845377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….накопление ребёнком как практического, так и эмоционально-чувственного опыта прошло через все мероприятия проекта: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 творческую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литературы, просмотр презентаций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«Северные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ягоды»,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сказок, встреч в Клубе с интересными людьми …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20" name="Picture 2" descr="D:\фото детей рябинки\рябинка 2\DSCN4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03" y="2474091"/>
            <a:ext cx="2549788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D:\фото детей рябинки\рябинка 2\DSCN44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083" y="2472639"/>
            <a:ext cx="2737589" cy="1715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фото детей рябинки\дети рябинка 5\DSCN45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60" b="3569"/>
          <a:stretch>
            <a:fillRect/>
          </a:stretch>
        </p:blipFill>
        <p:spPr bwMode="auto">
          <a:xfrm>
            <a:off x="794308" y="4272328"/>
            <a:ext cx="1897570" cy="2035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фото детей рябинки\рябинка 8\DSCN462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08" t="4324" r="11863" b="15497"/>
          <a:stretch/>
        </p:blipFill>
        <p:spPr bwMode="auto">
          <a:xfrm>
            <a:off x="7367283" y="2451098"/>
            <a:ext cx="1219697" cy="1737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D:\фото детей рябинки\Рябинка 9\DSCN47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74" y="4262329"/>
            <a:ext cx="2554341" cy="2035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:\фото детей рябинки\Рябинка 12\DSCN492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15" r="20000" b="7692"/>
          <a:stretch>
            <a:fillRect/>
          </a:stretch>
        </p:blipFill>
        <p:spPr bwMode="auto">
          <a:xfrm>
            <a:off x="2821328" y="4262329"/>
            <a:ext cx="1477206" cy="2035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фото детей рябинки\Рябинка 11\DSCN490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4" b="12508"/>
          <a:stretch>
            <a:fillRect/>
          </a:stretch>
        </p:blipFill>
        <p:spPr bwMode="auto">
          <a:xfrm>
            <a:off x="4427984" y="4262329"/>
            <a:ext cx="1805340" cy="2035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172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3888432" cy="501766"/>
          </a:xfrm>
        </p:spPr>
        <p:txBody>
          <a:bodyPr>
            <a:noAutofit/>
          </a:bodyPr>
          <a:lstStyle/>
          <a:p>
            <a:pPr algn="l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Вывод….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908720"/>
            <a:ext cx="8028892" cy="4480930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Нам удалось: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расширить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представления детей о ягодах севера;</a:t>
            </a:r>
          </a:p>
          <a:p>
            <a:pPr marL="268288" lvl="0" indent="-268288">
              <a:lnSpc>
                <a:spcPct val="110000"/>
              </a:lnSpc>
              <a:spcBef>
                <a:spcPts val="0"/>
              </a:spcBef>
              <a:buFontTx/>
              <a:buChar char="-"/>
              <a:tabLst>
                <a:tab pos="179388" algn="l"/>
              </a:tabLst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сформировать: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познавательный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интерес к целебным свойствам ягод; 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познавательные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действия детей в различных видах деятельности;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способствовать развитию эстетических чувств, нравственных качеств, выражающихся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в сопереживании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 красоте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природы Кольского Заполярья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Поспособствовали формированию основ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гуманно-ценностного отношения к природе.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dirty="0"/>
          </a:p>
        </p:txBody>
      </p:sp>
      <p:pic>
        <p:nvPicPr>
          <p:cNvPr id="9" name="Picture 4" descr="D:\фото детей рябинки\Рябинка 11\DSCN4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013176"/>
            <a:ext cx="1643074" cy="1506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фото детей рябинки\рябинка 20\DSCN52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7" r="11611" b="17780"/>
          <a:stretch>
            <a:fillRect/>
          </a:stretch>
        </p:blipFill>
        <p:spPr bwMode="auto">
          <a:xfrm>
            <a:off x="6876256" y="4642050"/>
            <a:ext cx="1584176" cy="1877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фото детей рябинки\рябинка 8\DSCN46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7" b="3138"/>
          <a:stretch>
            <a:fillRect/>
          </a:stretch>
        </p:blipFill>
        <p:spPr bwMode="auto">
          <a:xfrm>
            <a:off x="7596336" y="177254"/>
            <a:ext cx="1266542" cy="1689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319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86000" y="476673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1000109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404664"/>
            <a:ext cx="7992888" cy="4642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50"/>
              </a:spcAft>
            </a:pP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 </a:t>
            </a:r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Приказ Министерства образования и науки Российской Федерации от 17 октября 2013 г.  № 1155.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Аксенова З.Ф. Войди в природу другом. Экологическое образование дошкольников. - М.: ТЦ Сфера, 2011.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Евдокимова Е.С. Технология проектирования в ДОУ. - М.: ТЦ Сфера, 2019.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Рыжова Л.В. Методика детского экспериментирования. – СПб. : ООО «ИЗДАТЕЛЬСТВО «ДЕТСТВО-ПРЕСС», 2021. – 208 с.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https://vospitatel.online/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https://7sotok.com/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https://infourok.ru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0340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152400" y="317213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0444" y="317213"/>
            <a:ext cx="6923112" cy="95154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Новизна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проекта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10444" y="1340769"/>
            <a:ext cx="7566012" cy="244827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Проект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 своей основе  имеет идеи проблемного обучения, так как содержит элементы поисково-познавательной деятельности и исследовательского поиска, где дошкольники получили самые ценные и прочные знания, так как добыли их в ходе собственных изысканий.</a:t>
            </a:r>
          </a:p>
          <a:p>
            <a:endParaRPr lang="ru-RU" dirty="0"/>
          </a:p>
        </p:txBody>
      </p:sp>
      <p:pic>
        <p:nvPicPr>
          <p:cNvPr id="9" name="Picture 3" descr="D:\фото детей рябинки\рябинка 7\DSCN4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89041"/>
            <a:ext cx="1978429" cy="2697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фото детей рябинки\рябинка 1\DSCN43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36912"/>
            <a:ext cx="3899888" cy="263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9648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083374"/>
            <a:ext cx="7139136" cy="3312368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…..Чем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 ребёнок видел, слышал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переживал, тем больше он знает,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усвоил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тем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большим количеством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элементов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действительности он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</a:t>
            </a:r>
            <a:b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располагает в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своём опыте, тем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значительнее 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продуктивнее при других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равных условиях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его творческая,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исследовательская деятельность… </a:t>
            </a:r>
          </a:p>
          <a:p>
            <a:pPr marL="0" indent="0" algn="r"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Выготский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D:\фото детей рябинки\Рябинка 11\DSCN48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4" t="8898" b="18480"/>
          <a:stretch/>
        </p:blipFill>
        <p:spPr bwMode="auto">
          <a:xfrm>
            <a:off x="1475656" y="4395742"/>
            <a:ext cx="3214632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фото детей рябинки\рябинка 8\DSCN46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9212" r="10116" b="29927"/>
          <a:stretch/>
        </p:blipFill>
        <p:spPr bwMode="auto">
          <a:xfrm>
            <a:off x="899592" y="323210"/>
            <a:ext cx="2795170" cy="2094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документы\Проекты\СААМИ\Для проекта СААМИ\DSC049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0500"/>
          <a:stretch>
            <a:fillRect/>
          </a:stretch>
        </p:blipFill>
        <p:spPr bwMode="auto">
          <a:xfrm>
            <a:off x="5508104" y="4374550"/>
            <a:ext cx="2928958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8021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152400" y="317213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120680" cy="706090"/>
          </a:xfrm>
        </p:spPr>
        <p:txBody>
          <a:bodyPr>
            <a:normAutofit fontScale="90000"/>
          </a:bodyPr>
          <a:lstStyle/>
          <a:p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49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sz="49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15616" y="1052736"/>
            <a:ext cx="7632848" cy="3456384"/>
          </a:xfrm>
        </p:spPr>
        <p:txBody>
          <a:bodyPr>
            <a:noAutofit/>
          </a:bodyPr>
          <a:lstStyle/>
          <a:p>
            <a:pPr indent="449580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Ребенок – природный исследователь окружающего мира. Мир открывается ему через опыт его личных ощущений, действий, переживаний.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Формирование познавательно-исследовательской деятельности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является одним из важнейших условий для полноценного проживания ребёнком дошкольного детства, для его социализации в современном мире, формирования жизненной компетенции. </a:t>
            </a:r>
          </a:p>
        </p:txBody>
      </p:sp>
      <p:pic>
        <p:nvPicPr>
          <p:cNvPr id="10" name="Picture 5" descr="Фото12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966266" y="4149080"/>
            <a:ext cx="1782198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D:\фото детей рябинки\Рябинка 3\Фото15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31"/>
          <a:stretch>
            <a:fillRect/>
          </a:stretch>
        </p:blipFill>
        <p:spPr bwMode="auto">
          <a:xfrm>
            <a:off x="3849059" y="4630207"/>
            <a:ext cx="3049148" cy="177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фото детей рябинки\Рябинка 3\Фото15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31"/>
          <a:stretch>
            <a:fillRect/>
          </a:stretch>
        </p:blipFill>
        <p:spPr bwMode="auto">
          <a:xfrm>
            <a:off x="755576" y="4630207"/>
            <a:ext cx="3049148" cy="177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628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3888432" cy="77809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Цель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проекта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600201"/>
            <a:ext cx="7643192" cy="964704"/>
          </a:xfrm>
        </p:spPr>
        <p:txBody>
          <a:bodyPr>
            <a:normAutofit/>
          </a:bodyPr>
          <a:lstStyle/>
          <a:p>
            <a:pPr algn="just">
              <a:spcAft>
                <a:spcPts val="15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Сформировать у детей познавательный интерес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к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ягодам родного края, их целебным свойствам</a:t>
            </a:r>
          </a:p>
        </p:txBody>
      </p:sp>
      <p:pic>
        <p:nvPicPr>
          <p:cNvPr id="4" name="Picture 6" descr="DSC023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31640" y="2564905"/>
            <a:ext cx="4248472" cy="3640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bayas ягода Mora amarilla oro forestal, o en contra de las bayas secreto - mora amari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096" y="4293096"/>
            <a:ext cx="2976329" cy="223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фото детей рябинки\Рябинка 10\DSCN483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1" t="31707" r="12904"/>
          <a:stretch/>
        </p:blipFill>
        <p:spPr bwMode="auto">
          <a:xfrm>
            <a:off x="6689230" y="292513"/>
            <a:ext cx="1699194" cy="1325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фото детей рябинки\Рябинка 10\DSCN484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22" t="17970" r="15232" b="10793"/>
          <a:stretch/>
        </p:blipFill>
        <p:spPr bwMode="auto">
          <a:xfrm>
            <a:off x="5836096" y="2564905"/>
            <a:ext cx="1990184" cy="1440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фото детей рябинки\Рябинка 11\DSCN488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7317" r="17249"/>
          <a:stretch/>
        </p:blipFill>
        <p:spPr bwMode="auto">
          <a:xfrm>
            <a:off x="8041167" y="2536933"/>
            <a:ext cx="882018" cy="1468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7882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188640"/>
            <a:ext cx="5981735" cy="854968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Задачи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педагогов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27584" y="1043608"/>
            <a:ext cx="8208912" cy="576976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создать систему работы, способствующую накоплению ребёнком как практического, так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эмоционально-чувствен-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опыта и условий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элементарных представлений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северных ягодах: разработать план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план-маршрут, перспективный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план;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отобрать и накопить материал 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обогатить развивающую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предметно-пространственную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среду;  </a:t>
            </a:r>
          </a:p>
          <a:p>
            <a:pPr marL="0" indent="11113">
              <a:spcBef>
                <a:spcPts val="0"/>
              </a:spcBef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мотивацию к получению информации о северных ягодах и 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применению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человека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11113">
              <a:spcBef>
                <a:spcPts val="0"/>
              </a:spcBef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планирование - поиск возможных вариантов решения и источников информации, распределение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ностей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проекта в совместной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объединение усилий для решения всех задач и достижения цели проекта;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1113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354648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260648"/>
            <a:ext cx="6408712" cy="63408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План - маршрут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15525" y="894730"/>
            <a:ext cx="8120971" cy="5958200"/>
          </a:xfrm>
        </p:spPr>
        <p:txBody>
          <a:bodyPr>
            <a:normAutofit fontScale="40000" lnSpcReduction="20000"/>
          </a:bodyPr>
          <a:lstStyle/>
          <a:p>
            <a:pPr marL="0" indent="1587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партнерские отношения с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семьями воспитанников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1587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консультацию для родителей с целью 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ознакомле-ния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задачами проекта и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привлечения их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решению поставленных задач; </a:t>
            </a:r>
          </a:p>
          <a:p>
            <a:pPr marL="0" indent="1587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подготовить и вручить родителям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памятки,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разработанные воспитателями группы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«Читаем детям о северных ягодах»,  «Технология проведения опытов и экспериментов с детьми дома»; </a:t>
            </a:r>
          </a:p>
          <a:p>
            <a:pPr marL="0" indent="15875"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семинар-практикум «Применение 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нетради-ционных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 и приёмов практической деятельности в работе с детьми по проекту «Северные ягоды», провести мастер-класс.</a:t>
            </a:r>
          </a:p>
          <a:p>
            <a:pPr marL="0" indent="15875"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продумать этапы и их содержание, направленное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на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с детьми по достижению цели; </a:t>
            </a:r>
          </a:p>
          <a:p>
            <a:pPr marL="0" indent="15875">
              <a:lnSpc>
                <a:spcPct val="120000"/>
              </a:lnSpc>
              <a:spcBef>
                <a:spcPts val="0"/>
              </a:spcBef>
              <a:buFontTx/>
              <a:buChar char="-"/>
            </a:pPr>
            <a:endParaRPr lang="ru-RU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50"/>
              </a:spcAft>
            </a:pPr>
            <a:endParaRPr lang="ru-RU" sz="3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270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552728" cy="868958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4061" y="1129606"/>
            <a:ext cx="7632848" cy="4525963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у родителей позицию активных участников образовательных отношений;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анкетирование: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вы знаете о северных ягодах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пользе для здоровья человека»;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фото детей рябинки\дети рябинки 6\DSC043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720"/>
          <a:stretch/>
        </p:blipFill>
        <p:spPr bwMode="auto">
          <a:xfrm>
            <a:off x="945874" y="3714752"/>
            <a:ext cx="4274197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фото детей рябинки\дети рябинки 6\DSC043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9" r="11973" b="31929"/>
          <a:stretch/>
        </p:blipFill>
        <p:spPr bwMode="auto">
          <a:xfrm>
            <a:off x="5286380" y="3714752"/>
            <a:ext cx="357546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D:\фото детей рябинки\Рябинка 10\DSCN483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67" t="4417" r="8233"/>
          <a:stretch/>
        </p:blipFill>
        <p:spPr bwMode="auto">
          <a:xfrm>
            <a:off x="6564997" y="1772816"/>
            <a:ext cx="2230099" cy="1779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6181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</TotalTime>
  <Words>1329</Words>
  <Application>Microsoft Office PowerPoint</Application>
  <PresentationFormat>Экран (4:3)</PresentationFormat>
  <Paragraphs>152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Georgia</vt:lpstr>
      <vt:lpstr>Times New Roman</vt:lpstr>
      <vt:lpstr>Тема Office</vt:lpstr>
      <vt:lpstr>Презентация PowerPoint</vt:lpstr>
      <vt:lpstr>Паспорт проекта</vt:lpstr>
      <vt:lpstr>Новизна проекта</vt:lpstr>
      <vt:lpstr>Презентация PowerPoint</vt:lpstr>
      <vt:lpstr> Актуальность проекта</vt:lpstr>
      <vt:lpstr>Цель проекта</vt:lpstr>
      <vt:lpstr>Задачи для педагогов</vt:lpstr>
      <vt:lpstr>План - маршрут</vt:lpstr>
      <vt:lpstr>Работа с родителями</vt:lpstr>
      <vt:lpstr>Задачи для родителей</vt:lpstr>
      <vt:lpstr>Задачи </vt:lpstr>
      <vt:lpstr>Задачи</vt:lpstr>
      <vt:lpstr>Задачи</vt:lpstr>
      <vt:lpstr>Ожидаемые результаты </vt:lpstr>
      <vt:lpstr> Развивающая  предметно-пространственная среда </vt:lpstr>
      <vt:lpstr>Презентация PowerPoint</vt:lpstr>
      <vt:lpstr>Технологическая карта</vt:lpstr>
      <vt:lpstr>Технологическая карта</vt:lpstr>
      <vt:lpstr>Презентация PowerPoint</vt:lpstr>
      <vt:lpstr>Презентация PowerPoint</vt:lpstr>
      <vt:lpstr>Вывод….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User</cp:lastModifiedBy>
  <cp:revision>181</cp:revision>
  <cp:lastPrinted>2014-12-02T18:32:00Z</cp:lastPrinted>
  <dcterms:created xsi:type="dcterms:W3CDTF">2014-10-31T19:01:50Z</dcterms:created>
  <dcterms:modified xsi:type="dcterms:W3CDTF">2023-12-23T20:18:18Z</dcterms:modified>
</cp:coreProperties>
</file>